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2"/>
  </p:sldMasterIdLst>
  <p:notesMasterIdLst>
    <p:notesMasterId r:id="rId20"/>
  </p:notesMasterIdLst>
  <p:handoutMasterIdLst>
    <p:handoutMasterId r:id="rId21"/>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 id="508"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2A"/>
    <a:srgbClr val="FFF0D9"/>
    <a:srgbClr val="F0F5FA"/>
    <a:srgbClr val="1A8AFA"/>
    <a:srgbClr val="0097CC"/>
    <a:srgbClr val="FDFFFF"/>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533" autoAdjust="0"/>
  </p:normalViewPr>
  <p:slideViewPr>
    <p:cSldViewPr>
      <p:cViewPr varScale="1">
        <p:scale>
          <a:sx n="82" d="100"/>
          <a:sy n="82" d="100"/>
        </p:scale>
        <p:origin x="576" y="6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2" d="100"/>
          <a:sy n="62" d="100"/>
        </p:scale>
        <p:origin x="315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softuni.foundation/"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
        <p:nvSpPr>
          <p:cNvPr id="4" name="Footer Placeholder"/>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Created by the </a:t>
            </a:r>
            <a:r>
              <a:rPr lang="en-US" sz="1000" b="1" dirty="0"/>
              <a:t>Software University Foundation</a:t>
            </a:r>
            <a:r>
              <a:rPr lang="en-US" sz="1000" dirty="0"/>
              <a:t> – </a:t>
            </a:r>
            <a:r>
              <a:rPr lang="en-US" sz="1000" u="sng" dirty="0">
                <a:hlinkClick r:id="rId2"/>
              </a:rPr>
              <a:t>https://softuni.foundation</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3" name="Date Placeholder"/>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17-Dec-19</a:t>
            </a:fld>
            <a:endParaRPr dirty="0"/>
          </a:p>
        </p:txBody>
      </p:sp>
      <p:sp>
        <p:nvSpPr>
          <p:cNvPr id="2" name="Header Placeholder"/>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softuni.foundation/"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
        <p:nvSpPr>
          <p:cNvPr id="6" name="Footer Placeholde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2"/>
              </a:rPr>
              <a:t>https://softuni.foundation</a:t>
            </a:r>
            <a:endParaRPr lang="en-US" dirty="0"/>
          </a:p>
          <a:p>
            <a:r>
              <a:rPr lang="en-US" dirty="0"/>
              <a:t>This work is licensed under the </a:t>
            </a:r>
            <a:r>
              <a:rPr lang="en-US" u="sng" noProof="1">
                <a:hlinkClick r:id="rId3"/>
              </a:rPr>
              <a:t>Creative Commons Attribution-NonCommercial-ShareAlike</a:t>
            </a:r>
            <a:r>
              <a:rPr lang="en-US" noProof="1"/>
              <a:t> </a:t>
            </a:r>
            <a:r>
              <a:rPr lang="en-US" dirty="0"/>
              <a:t>license.</a:t>
            </a:r>
          </a:p>
        </p:txBody>
      </p:sp>
      <p:sp>
        <p:nvSpPr>
          <p:cNvPr id="5" name="Slide Notes Placeholder"/>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4" name="Slide Image Placeholde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3" name="Date Placeholder"/>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17-Dec-19</a:t>
            </a:fld>
            <a:endParaRPr lang="en-US" dirty="0"/>
          </a:p>
        </p:txBody>
      </p:sp>
      <p:sp>
        <p:nvSpPr>
          <p:cNvPr id="2" name="Header Placeholder"/>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softuni.foundation/" TargetMode="Externa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softuni.foundation/" TargetMode="Externa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found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51"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52"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26ECF90-7B9B-4464-BA0B-043BECBCCA93}" type="slidenum">
              <a:rPr lang="bg-BG" sz="1000" b="0" strike="noStrike" spc="-1">
                <a:solidFill>
                  <a:srgbClr val="000000"/>
                </a:solidFill>
                <a:latin typeface="+mn-lt"/>
                <a:ea typeface="+mn-ea"/>
              </a:rPr>
              <a:t>1</a:t>
            </a:fld>
            <a:endParaRPr lang="bg-BG" sz="1000" b="0" strike="noStrike" spc="-1">
              <a:latin typeface="Arial"/>
            </a:endParaRPr>
          </a:p>
        </p:txBody>
      </p:sp>
      <p:sp>
        <p:nvSpPr>
          <p:cNvPr id="5" name="Footer Placeholder">
            <a:extLst>
              <a:ext uri="{FF2B5EF4-FFF2-40B4-BE49-F238E27FC236}">
                <a16:creationId xmlns:a16="http://schemas.microsoft.com/office/drawing/2014/main" id="{784AF43C-097A-47E7-B0A7-9F436087A667}"/>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5"/>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2093517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57"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58"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4614691-EA37-4325-98C7-C5D03A524727}" type="slidenum">
              <a:rPr lang="bg-BG" sz="1000" b="0" strike="noStrike" spc="-1">
                <a:solidFill>
                  <a:srgbClr val="000000"/>
                </a:solidFill>
                <a:latin typeface="+mn-lt"/>
                <a:ea typeface="+mn-ea"/>
              </a:rPr>
              <a:t>16</a:t>
            </a:fld>
            <a:endParaRPr lang="bg-BG" sz="1000" b="0" strike="noStrike" spc="-1">
              <a:latin typeface="Arial"/>
            </a:endParaRPr>
          </a:p>
        </p:txBody>
      </p:sp>
      <p:sp>
        <p:nvSpPr>
          <p:cNvPr id="5" name="Footer Placeholder">
            <a:extLst>
              <a:ext uri="{FF2B5EF4-FFF2-40B4-BE49-F238E27FC236}">
                <a16:creationId xmlns:a16="http://schemas.microsoft.com/office/drawing/2014/main" id="{DFF51A11-55BD-4306-9091-DBAC3BEB0A59}"/>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5"/>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359277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3EBA5BD7-F043-4D1B-AA17-CD412FC534DE}" type="slidenum">
              <a:rPr lang="en-US" smtClean="0"/>
              <a:t>17</a:t>
            </a:fld>
            <a:endParaRPr lang="en-US" dirty="0"/>
          </a:p>
        </p:txBody>
      </p:sp>
      <p:sp>
        <p:nvSpPr>
          <p:cNvPr id="6" name="Footer Placeholder">
            <a:extLst>
              <a:ext uri="{FF2B5EF4-FFF2-40B4-BE49-F238E27FC236}">
                <a16:creationId xmlns:a16="http://schemas.microsoft.com/office/drawing/2014/main" id="{2F379B45-B4CF-4732-A1CA-346C8AE276A6}"/>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3"/>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1183309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5" name="Company Web Site Placeholder"/>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
        <p:nvSpPr>
          <p:cNvPr id="34" name="Company Name Placeholder"/>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3" name="Author Web Site Placeholder"/>
          <p:cNvSpPr>
            <a:spLocks noGrp="1"/>
          </p:cNvSpPr>
          <p:nvPr>
            <p:ph type="body" sz="quarter" idx="14" hasCustomPrompt="1"/>
          </p:nvPr>
        </p:nvSpPr>
        <p:spPr bwMode="auto">
          <a:xfrm>
            <a:off x="760412" y="5024988"/>
            <a:ext cx="3187613" cy="369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2" name="Author Position Placeholder"/>
          <p:cNvSpPr>
            <a:spLocks noGrp="1"/>
          </p:cNvSpPr>
          <p:nvPr>
            <p:ph type="body" sz="quarter" idx="13" hasCustomPrompt="1"/>
          </p:nvPr>
        </p:nvSpPr>
        <p:spPr bwMode="auto">
          <a:xfrm>
            <a:off x="760413" y="4668556"/>
            <a:ext cx="3187614" cy="37519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25" name="Author Name Placeholder"/>
          <p:cNvSpPr>
            <a:spLocks noGrp="1"/>
          </p:cNvSpPr>
          <p:nvPr>
            <p:ph type="body" sz="quarter" idx="10" hasCustomPrompt="1"/>
          </p:nvPr>
        </p:nvSpPr>
        <p:spPr bwMode="auto">
          <a:xfrm>
            <a:off x="760412" y="4176826"/>
            <a:ext cx="3187613" cy="499649"/>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Slide Picture Placeholder"/>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 name="Presentation Subtitle"/>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Presentation Subtitle</a:t>
            </a:r>
            <a:endParaRPr dirty="0"/>
          </a:p>
        </p:txBody>
      </p:sp>
      <p:sp>
        <p:nvSpPr>
          <p:cNvPr id="2" name="Presentation Title"/>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Tree>
    <p:extLst>
      <p:ext uri="{BB962C8B-B14F-4D97-AF65-F5344CB8AC3E}">
        <p14:creationId xmlns:p14="http://schemas.microsoft.com/office/powerpoint/2010/main" val="368584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Slide Content Placeholder"/>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Slide Title"/>
          <p:cNvSpPr>
            <a:spLocks noGrp="1"/>
          </p:cNvSpPr>
          <p:nvPr>
            <p:ph type="title" hasCustomPrompt="1"/>
          </p:nvPr>
        </p:nvSpPr>
        <p:spPr>
          <a:xfrm>
            <a:off x="188815" y="40341"/>
            <a:ext cx="11804822" cy="1110780"/>
          </a:xfrm>
        </p:spPr>
        <p:txBody>
          <a:bodyPr/>
          <a:lstStyle>
            <a:lvl1pPr>
              <a:defRPr>
                <a:solidFill>
                  <a:srgbClr val="F3BE60"/>
                </a:solidFill>
                <a:effectLst/>
              </a:defRPr>
            </a:lvl1pPr>
          </a:lstStyle>
          <a:p>
            <a:r>
              <a:rPr lang="en-US" dirty="0"/>
              <a:t>Slide Title</a:t>
            </a:r>
            <a:endParaRPr dirty="0"/>
          </a:p>
        </p:txBody>
      </p:sp>
    </p:spTree>
    <p:extLst>
      <p:ext uri="{BB962C8B-B14F-4D97-AF65-F5344CB8AC3E}">
        <p14:creationId xmlns:p14="http://schemas.microsoft.com/office/powerpoint/2010/main" val="347995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Subtitle"/>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165" indent="0">
              <a:buNone/>
              <a:defRPr sz="1900">
                <a:solidFill>
                  <a:schemeClr val="tx1">
                    <a:tint val="75000"/>
                  </a:schemeClr>
                </a:solidFill>
              </a:defRPr>
            </a:lvl4pPr>
            <a:lvl5pPr marL="2437765" indent="0">
              <a:buNone/>
              <a:defRPr sz="1900">
                <a:solidFill>
                  <a:schemeClr val="tx1">
                    <a:tint val="75000"/>
                  </a:schemeClr>
                </a:solidFill>
              </a:defRPr>
            </a:lvl5pPr>
            <a:lvl6pPr marL="3047365" indent="0">
              <a:buNone/>
              <a:defRPr sz="1900">
                <a:solidFill>
                  <a:schemeClr val="tx1">
                    <a:tint val="75000"/>
                  </a:schemeClr>
                </a:solidFill>
              </a:defRPr>
            </a:lvl6pPr>
            <a:lvl7pPr marL="3656965" indent="0">
              <a:buNone/>
              <a:defRPr sz="1900">
                <a:solidFill>
                  <a:schemeClr val="tx1">
                    <a:tint val="75000"/>
                  </a:schemeClr>
                </a:solidFill>
              </a:defRPr>
            </a:lvl7pPr>
            <a:lvl8pPr marL="4266565" indent="0">
              <a:buNone/>
              <a:defRPr sz="1900">
                <a:solidFill>
                  <a:schemeClr val="tx1">
                    <a:tint val="75000"/>
                  </a:schemeClr>
                </a:solidFill>
              </a:defRPr>
            </a:lvl8pPr>
            <a:lvl9pPr marL="4876165" indent="0">
              <a:buNone/>
              <a:defRPr sz="1900">
                <a:solidFill>
                  <a:schemeClr val="tx1">
                    <a:tint val="75000"/>
                  </a:schemeClr>
                </a:solidFill>
              </a:defRPr>
            </a:lvl9pPr>
          </a:lstStyle>
          <a:p>
            <a:pPr lvl="0"/>
            <a:r>
              <a:rPr lang="en-US" dirty="0"/>
              <a:t>Click to Edit Section Subtitle</a:t>
            </a:r>
          </a:p>
        </p:txBody>
      </p:sp>
      <p:sp>
        <p:nvSpPr>
          <p:cNvPr id="2" name="Slide Title"/>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Tree>
    <p:extLst>
      <p:ext uri="{BB962C8B-B14F-4D97-AF65-F5344CB8AC3E}">
        <p14:creationId xmlns:p14="http://schemas.microsoft.com/office/powerpoint/2010/main" val="231574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97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11823173"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bg-BG" sz="6600" b="1" dirty="0">
                <a:solidFill>
                  <a:srgbClr val="F3BE60"/>
                </a:solidFill>
              </a:rPr>
              <a:t>Въпроси</a:t>
            </a:r>
            <a:r>
              <a:rPr lang="en-US" sz="6600" b="1" dirty="0">
                <a:solidFill>
                  <a:srgbClr val="F3BE60"/>
                </a:solidFill>
              </a:rPr>
              <a:t>?</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pic>
        <p:nvPicPr>
          <p:cNvPr id="18" name="Picture 17">
            <a:extLst>
              <a:ext uri="{FF2B5EF4-FFF2-40B4-BE49-F238E27FC236}">
                <a16:creationId xmlns:a16="http://schemas.microsoft.com/office/drawing/2014/main" id="{09AAFB65-F193-4484-85C5-7FFA43021634}"/>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20967714">
            <a:off x="504277" y="2018007"/>
            <a:ext cx="2849278" cy="3305665"/>
          </a:xfrm>
          <a:prstGeom prst="rect">
            <a:avLst/>
          </a:prstGeom>
        </p:spPr>
      </p:pic>
    </p:spTree>
    <p:extLst>
      <p:ext uri="{BB962C8B-B14F-4D97-AF65-F5344CB8AC3E}">
        <p14:creationId xmlns:p14="http://schemas.microsoft.com/office/powerpoint/2010/main" val="41416078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6" name="Slide Number Placeholder"/>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
        <p:nvSpPr>
          <p:cNvPr id="3" name="Slide Text Placeholder"/>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Slide Title Placeholder"/>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2681634430"/>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hf hdr="0" ftr="0" dt="0"/>
  <p:txStyles>
    <p:titleStyle>
      <a:lvl1pPr algn="l" defTabSz="1218565"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800" indent="-304800" algn="l" defTabSz="1218565" rtl="0" eaLnBrk="1" latinLnBrk="0" hangingPunct="1">
        <a:lnSpc>
          <a:spcPct val="105000"/>
        </a:lnSpc>
        <a:spcBef>
          <a:spcPts val="600"/>
        </a:spcBef>
        <a:spcAft>
          <a:spcPts val="600"/>
        </a:spcAft>
        <a:buClr>
          <a:srgbClr val="F2B254"/>
        </a:buClr>
        <a:buSzPct val="100000"/>
        <a:buFont typeface="Wingdings" charset="2"/>
        <a:buChar char="§"/>
        <a:defRPr sz="3400" b="0" kern="1200">
          <a:solidFill>
            <a:schemeClr val="tx1"/>
          </a:solidFill>
          <a:latin typeface="+mn-lt"/>
          <a:ea typeface="+mn-ea"/>
          <a:cs typeface="+mn-cs"/>
        </a:defRPr>
      </a:lvl1pPr>
      <a:lvl2pPr marL="609600" indent="-231775" algn="l" defTabSz="1218565" rtl="0" eaLnBrk="1" latinLnBrk="0" hangingPunct="1">
        <a:lnSpc>
          <a:spcPct val="105000"/>
        </a:lnSpc>
        <a:spcBef>
          <a:spcPts val="600"/>
        </a:spcBef>
        <a:spcAft>
          <a:spcPts val="600"/>
        </a:spcAft>
        <a:buClr>
          <a:schemeClr val="accent1"/>
        </a:buClr>
        <a:buSzPct val="80000"/>
        <a:buFont typeface="Wingdings" charset="2"/>
        <a:buChar char="§"/>
        <a:defRPr sz="3200" b="0" kern="1200">
          <a:solidFill>
            <a:schemeClr val="tx1"/>
          </a:solidFill>
          <a:latin typeface="+mn-lt"/>
          <a:ea typeface="+mn-ea"/>
          <a:cs typeface="+mn-cs"/>
        </a:defRPr>
      </a:lvl2pPr>
      <a:lvl3pPr marL="914400" indent="-231775" algn="l" defTabSz="1218565" rtl="0" eaLnBrk="1" latinLnBrk="0" hangingPunct="1">
        <a:lnSpc>
          <a:spcPct val="105000"/>
        </a:lnSpc>
        <a:spcBef>
          <a:spcPts val="600"/>
        </a:spcBef>
        <a:spcAft>
          <a:spcPts val="600"/>
        </a:spcAft>
        <a:buClr>
          <a:srgbClr val="EF9A1D"/>
        </a:buClr>
        <a:buSzPct val="80000"/>
        <a:buFont typeface="Wingdings" charset="2"/>
        <a:buChar char="§"/>
        <a:defRPr sz="3000" b="0" kern="1200">
          <a:solidFill>
            <a:schemeClr val="tx1"/>
          </a:solidFill>
          <a:latin typeface="+mn-lt"/>
          <a:ea typeface="+mn-ea"/>
          <a:cs typeface="+mn-cs"/>
        </a:defRPr>
      </a:lvl3pPr>
      <a:lvl4pPr marL="1219200" indent="-231775" algn="l" defTabSz="1218565" rtl="0" eaLnBrk="1" latinLnBrk="0" hangingPunct="1">
        <a:lnSpc>
          <a:spcPct val="105000"/>
        </a:lnSpc>
        <a:spcBef>
          <a:spcPts val="600"/>
        </a:spcBef>
        <a:spcAft>
          <a:spcPts val="600"/>
        </a:spcAft>
        <a:buClr>
          <a:srgbClr val="ED9411"/>
        </a:buClr>
        <a:buSzPct val="80000"/>
        <a:buFont typeface="Wingdings" charset="2"/>
        <a:buChar char="§"/>
        <a:defRPr sz="2800" b="0" kern="1200">
          <a:solidFill>
            <a:schemeClr val="tx1"/>
          </a:solidFill>
          <a:latin typeface="+mn-lt"/>
          <a:ea typeface="+mn-ea"/>
          <a:cs typeface="+mn-cs"/>
        </a:defRPr>
      </a:lvl4pPr>
      <a:lvl5pPr marL="1524000" indent="-231775" algn="l" defTabSz="1218565" rtl="0" eaLnBrk="1" latinLnBrk="0" hangingPunct="1">
        <a:lnSpc>
          <a:spcPct val="105000"/>
        </a:lnSpc>
        <a:spcBef>
          <a:spcPts val="600"/>
        </a:spcBef>
        <a:spcAft>
          <a:spcPts val="600"/>
        </a:spcAft>
        <a:buClr>
          <a:srgbClr val="E28D10"/>
        </a:buClr>
        <a:buSzPct val="80000"/>
        <a:buFont typeface="Wingdings" charset="2"/>
        <a:buChar char="§"/>
        <a:defRPr sz="2600" b="0" kern="1200">
          <a:solidFill>
            <a:schemeClr val="tx1"/>
          </a:solidFill>
          <a:latin typeface="+mn-lt"/>
          <a:ea typeface="+mn-ea"/>
          <a:cs typeface="+mn-cs"/>
        </a:defRPr>
      </a:lvl5pPr>
      <a:lvl6pPr marL="1828165" indent="-231775" algn="l" defTabSz="1218565" rtl="0" eaLnBrk="1" latinLnBrk="0" hangingPunct="1">
        <a:lnSpc>
          <a:spcPct val="90000"/>
        </a:lnSpc>
        <a:spcBef>
          <a:spcPts val="800"/>
        </a:spcBef>
        <a:buClr>
          <a:schemeClr val="accent1"/>
        </a:buClr>
        <a:buSzPct val="80000"/>
        <a:buFont typeface="Arial" charset="0"/>
        <a:buChar char="•"/>
        <a:defRPr sz="2000" kern="1200">
          <a:solidFill>
            <a:schemeClr val="tx1"/>
          </a:solidFill>
          <a:latin typeface="+mn-lt"/>
          <a:ea typeface="+mn-ea"/>
          <a:cs typeface="+mn-cs"/>
        </a:defRPr>
      </a:lvl6pPr>
      <a:lvl7pPr marL="2132965" indent="-231775" algn="l" defTabSz="1218565" rtl="0" eaLnBrk="1" latinLnBrk="0" hangingPunct="1">
        <a:lnSpc>
          <a:spcPct val="90000"/>
        </a:lnSpc>
        <a:spcBef>
          <a:spcPts val="800"/>
        </a:spcBef>
        <a:buClr>
          <a:schemeClr val="accent1"/>
        </a:buClr>
        <a:buSzPct val="80000"/>
        <a:buFont typeface="Arial" charset="0"/>
        <a:buChar char="•"/>
        <a:defRPr sz="2000" kern="1200">
          <a:solidFill>
            <a:schemeClr val="tx1"/>
          </a:solidFill>
          <a:latin typeface="+mn-lt"/>
          <a:ea typeface="+mn-ea"/>
          <a:cs typeface="+mn-cs"/>
        </a:defRPr>
      </a:lvl7pPr>
      <a:lvl8pPr marL="2437765" indent="-231775" algn="l" defTabSz="1218565" rtl="0" eaLnBrk="1" latinLnBrk="0" hangingPunct="1">
        <a:lnSpc>
          <a:spcPct val="90000"/>
        </a:lnSpc>
        <a:spcBef>
          <a:spcPts val="800"/>
        </a:spcBef>
        <a:buClr>
          <a:schemeClr val="accent1"/>
        </a:buClr>
        <a:buSzPct val="80000"/>
        <a:buFont typeface="Arial" charset="0"/>
        <a:buChar char="•"/>
        <a:defRPr sz="2000" kern="1200" baseline="0">
          <a:solidFill>
            <a:schemeClr val="tx1"/>
          </a:solidFill>
          <a:latin typeface="+mn-lt"/>
          <a:ea typeface="+mn-ea"/>
          <a:cs typeface="+mn-cs"/>
        </a:defRPr>
      </a:lvl8pPr>
      <a:lvl9pPr marL="2742565" indent="-231775" algn="l" defTabSz="1218565" rtl="0" eaLnBrk="1" latinLnBrk="0" hangingPunct="1">
        <a:lnSpc>
          <a:spcPct val="90000"/>
        </a:lnSpc>
        <a:spcBef>
          <a:spcPts val="800"/>
        </a:spcBef>
        <a:buClr>
          <a:schemeClr val="accent1"/>
        </a:buClr>
        <a:buSzPct val="80000"/>
        <a:buFont typeface="Arial" charset="0"/>
        <a:buChar char="•"/>
        <a:defRPr sz="2000" kern="1200" baseline="0">
          <a:solidFill>
            <a:schemeClr val="tx1"/>
          </a:solidFill>
          <a:latin typeface="+mn-lt"/>
          <a:ea typeface="+mn-ea"/>
          <a:cs typeface="+mn-cs"/>
        </a:defRPr>
      </a:lvl9pPr>
    </p:bodyStyle>
    <p:otherStyle>
      <a:defPPr>
        <a:defRPr/>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it-kariera.mon.bg/e-learning/"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hyperlink" Target="https://creativecommons.org/licenses/by-nc-sa/4.0" TargetMode="External"/><Relationship Id="rId7" Type="http://schemas.openxmlformats.org/officeDocument/2006/relationships/hyperlink" Target="https://it-kariera.mon.bg/e-learn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mon.bg/"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hyperlink" Target="https://www.elprocus.com/potentiometer-construction-working-and-application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www.circuitstoday.com/potentiometer" TargetMode="External"/><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912960" y="690720"/>
            <a:ext cx="10576440" cy="787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bg-BG" sz="4800" b="1" strike="noStrike" spc="-1" dirty="0">
                <a:solidFill>
                  <a:srgbClr val="F6D18E"/>
                </a:solidFill>
                <a:latin typeface="Calibri"/>
              </a:rPr>
              <a:t>Потенциометри и аналогов вход</a:t>
            </a:r>
            <a:endParaRPr lang="bg-BG" sz="4800" b="0" strike="noStrike" spc="-1" dirty="0">
              <a:latin typeface="Arial"/>
            </a:endParaRPr>
          </a:p>
        </p:txBody>
      </p:sp>
      <p:sp>
        <p:nvSpPr>
          <p:cNvPr id="170" name="CustomShape 2"/>
          <p:cNvSpPr/>
          <p:nvPr/>
        </p:nvSpPr>
        <p:spPr>
          <a:xfrm>
            <a:off x="3579840" y="1787640"/>
            <a:ext cx="7909560" cy="8031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r>
              <a:rPr lang="bg-BG" sz="4000" b="0" strike="noStrike" spc="197">
                <a:solidFill>
                  <a:srgbClr val="F0A22E"/>
                </a:solidFill>
                <a:latin typeface="Calibri"/>
              </a:rPr>
              <a:t>Електроника</a:t>
            </a:r>
            <a:endParaRPr lang="bg-BG" sz="4000" b="0" strike="noStrike" spc="-1">
              <a:latin typeface="Arial"/>
            </a:endParaRPr>
          </a:p>
        </p:txBody>
      </p:sp>
      <p:pic>
        <p:nvPicPr>
          <p:cNvPr id="176" name="Picture 175"/>
          <p:cNvPicPr/>
          <p:nvPr/>
        </p:nvPicPr>
        <p:blipFill>
          <a:blip r:embed="rId3"/>
          <a:stretch/>
        </p:blipFill>
        <p:spPr>
          <a:xfrm>
            <a:off x="7319332" y="3768996"/>
            <a:ext cx="4211280" cy="2468520"/>
          </a:xfrm>
          <a:prstGeom prst="rect">
            <a:avLst/>
          </a:prstGeom>
          <a:ln>
            <a:noFill/>
          </a:ln>
        </p:spPr>
      </p:pic>
      <p:sp>
        <p:nvSpPr>
          <p:cNvPr id="12" name="Slide Number Placeholder">
            <a:extLst>
              <a:ext uri="{FF2B5EF4-FFF2-40B4-BE49-F238E27FC236}">
                <a16:creationId xmlns:a16="http://schemas.microsoft.com/office/drawing/2014/main" id="{8F4434FC-D68B-4E3C-AC07-5869B4880E1C}"/>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a:t>
            </a:fld>
            <a:endParaRPr lang="en-US" dirty="0">
              <a:solidFill>
                <a:prstClr val="white">
                  <a:tint val="75000"/>
                </a:prstClr>
              </a:solidFill>
            </a:endParaRPr>
          </a:p>
        </p:txBody>
      </p:sp>
      <p:grpSp>
        <p:nvGrpSpPr>
          <p:cNvPr id="13" name="Group 12">
            <a:extLst>
              <a:ext uri="{FF2B5EF4-FFF2-40B4-BE49-F238E27FC236}">
                <a16:creationId xmlns:a16="http://schemas.microsoft.com/office/drawing/2014/main" id="{0B49E1C4-314D-44CA-BECD-1C5A305452C9}"/>
              </a:ext>
            </a:extLst>
          </p:cNvPr>
          <p:cNvGrpSpPr/>
          <p:nvPr/>
        </p:nvGrpSpPr>
        <p:grpSpPr>
          <a:xfrm>
            <a:off x="684212" y="3535212"/>
            <a:ext cx="6103067" cy="2674312"/>
            <a:chOff x="684212" y="3535212"/>
            <a:chExt cx="6103067" cy="2674312"/>
          </a:xfrm>
        </p:grpSpPr>
        <p:sp>
          <p:nvSpPr>
            <p:cNvPr id="14" name="Rectangle 3">
              <a:extLst>
                <a:ext uri="{FF2B5EF4-FFF2-40B4-BE49-F238E27FC236}">
                  <a16:creationId xmlns:a16="http://schemas.microsoft.com/office/drawing/2014/main" id="{1EB97D4B-11F2-4562-9988-27B137359FDC}"/>
                </a:ext>
              </a:extLst>
            </p:cNvPr>
            <p:cNvSpPr>
              <a:spLocks noChangeArrowheads="1"/>
            </p:cNvSpPr>
            <p:nvPr/>
          </p:nvSpPr>
          <p:spPr bwMode="auto">
            <a:xfrm rot="932023">
              <a:off x="5282723" y="3535212"/>
              <a:ext cx="1504556" cy="721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p>
              <a:pPr algn="ctr" hangingPunct="1">
                <a:lnSpc>
                  <a:spcPct val="85000"/>
                </a:lnSpc>
                <a:tabLst>
                  <a:tab pos="457200" algn="l"/>
                  <a:tab pos="914400" algn="l"/>
                  <a:tab pos="1371600" algn="l"/>
                  <a:tab pos="1828800" algn="l"/>
                  <a:tab pos="2286000" algn="l"/>
                </a:tabLst>
              </a:pPr>
              <a:r>
                <a:rPr lang="bg-BG" sz="2400" b="1" dirty="0">
                  <a:solidFill>
                    <a:srgbClr val="FFF0D9"/>
                  </a:solidFill>
                  <a:latin typeface="Calibri" charset="0"/>
                  <a:ea typeface="Noto Sans CJK SC Regular" charset="0"/>
                  <a:cs typeface="Noto Sans CJK SC Regular" charset="0"/>
                </a:rPr>
                <a:t>Вградени</a:t>
              </a:r>
              <a:br>
                <a:rPr lang="bg-BG" sz="2400" b="1" dirty="0">
                  <a:solidFill>
                    <a:srgbClr val="FFF0D9"/>
                  </a:solidFill>
                  <a:latin typeface="Calibri" charset="0"/>
                  <a:ea typeface="Noto Sans CJK SC Regular" charset="0"/>
                  <a:cs typeface="Noto Sans CJK SC Regular" charset="0"/>
                </a:rPr>
              </a:br>
              <a:r>
                <a:rPr lang="bg-BG" sz="2400" b="1" dirty="0">
                  <a:solidFill>
                    <a:srgbClr val="FFF0D9"/>
                  </a:solidFill>
                  <a:latin typeface="Calibri" charset="0"/>
                  <a:ea typeface="Noto Sans CJK SC Regular" charset="0"/>
                  <a:cs typeface="Noto Sans CJK SC Regular" charset="0"/>
                </a:rPr>
                <a:t>системи</a:t>
              </a:r>
              <a:endParaRPr lang="en-US" sz="2400" b="1" dirty="0">
                <a:solidFill>
                  <a:srgbClr val="FFF0D9"/>
                </a:solidFill>
                <a:latin typeface="Calibri" charset="0"/>
                <a:ea typeface="Noto Sans CJK SC Regular" charset="0"/>
                <a:cs typeface="Noto Sans CJK SC Regular" charset="0"/>
              </a:endParaRPr>
            </a:p>
          </p:txBody>
        </p:sp>
        <p:pic>
          <p:nvPicPr>
            <p:cNvPr id="15" name="Picture 5">
              <a:extLst>
                <a:ext uri="{FF2B5EF4-FFF2-40B4-BE49-F238E27FC236}">
                  <a16:creationId xmlns:a16="http://schemas.microsoft.com/office/drawing/2014/main" id="{B05BD5D4-0293-4A16-801D-4EC885B0D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212" y="3709988"/>
              <a:ext cx="1827213" cy="2005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6">
              <a:extLst>
                <a:ext uri="{FF2B5EF4-FFF2-40B4-BE49-F238E27FC236}">
                  <a16:creationId xmlns:a16="http://schemas.microsoft.com/office/drawing/2014/main" id="{AE1ED313-E26C-4E00-9BB6-831A1F790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2" y="4137025"/>
              <a:ext cx="2173288" cy="758825"/>
            </a:xfrm>
            <a:prstGeom prst="rect">
              <a:avLst/>
            </a:prstGeom>
            <a:solidFill>
              <a:srgbClr val="231F20">
                <a:alpha val="50000"/>
              </a:srgbClr>
            </a:solidFill>
            <a:ln w="9525" cap="flat">
              <a:solidFill>
                <a:srgbClr val="C87D0E">
                  <a:alpha val="5000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Rectangle 7">
              <a:extLst>
                <a:ext uri="{FF2B5EF4-FFF2-40B4-BE49-F238E27FC236}">
                  <a16:creationId xmlns:a16="http://schemas.microsoft.com/office/drawing/2014/main" id="{D0806342-A052-4022-BDD8-0C44C49433C3}"/>
                </a:ext>
              </a:extLst>
            </p:cNvPr>
            <p:cNvSpPr>
              <a:spLocks noChangeArrowheads="1"/>
            </p:cNvSpPr>
            <p:nvPr/>
          </p:nvSpPr>
          <p:spPr bwMode="auto">
            <a:xfrm>
              <a:off x="698500" y="5060950"/>
              <a:ext cx="3186113"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pPr hangingPunct="1">
                <a:lnSpc>
                  <a:spcPct val="105000"/>
                </a:lnSpc>
                <a:tabLst>
                  <a:tab pos="0" algn="l"/>
                  <a:tab pos="457200" algn="l"/>
                  <a:tab pos="914400" algn="l"/>
                  <a:tab pos="1371600" algn="l"/>
                  <a:tab pos="1828800" algn="l"/>
                  <a:tab pos="2286000" algn="l"/>
                  <a:tab pos="2743200" algn="l"/>
                </a:tabLst>
              </a:pPr>
              <a:r>
                <a:rPr lang="bg-BG" sz="2300" b="1" dirty="0">
                  <a:solidFill>
                    <a:srgbClr val="F4B36C"/>
                  </a:solidFill>
                  <a:latin typeface="Calibri" charset="0"/>
                  <a:ea typeface="Noto Sans CJK SC Regular" charset="0"/>
                  <a:cs typeface="Noto Sans CJK SC Regular" charset="0"/>
                </a:rPr>
                <a:t>Учителски екип</a:t>
              </a:r>
            </a:p>
          </p:txBody>
        </p:sp>
        <p:sp>
          <p:nvSpPr>
            <p:cNvPr id="18" name="Rectangle 8">
              <a:extLst>
                <a:ext uri="{FF2B5EF4-FFF2-40B4-BE49-F238E27FC236}">
                  <a16:creationId xmlns:a16="http://schemas.microsoft.com/office/drawing/2014/main" id="{860F3AF3-A2B2-44CE-B327-F71DE56BF752}"/>
                </a:ext>
              </a:extLst>
            </p:cNvPr>
            <p:cNvSpPr>
              <a:spLocks noChangeArrowheads="1"/>
            </p:cNvSpPr>
            <p:nvPr/>
          </p:nvSpPr>
          <p:spPr bwMode="auto">
            <a:xfrm>
              <a:off x="698500" y="5478075"/>
              <a:ext cx="3186113"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pPr hangingPunct="1">
                <a:lnSpc>
                  <a:spcPct val="105000"/>
                </a:lnSpc>
                <a:tabLst>
                  <a:tab pos="0" algn="l"/>
                  <a:tab pos="457200" algn="l"/>
                  <a:tab pos="914400" algn="l"/>
                  <a:tab pos="1371600" algn="l"/>
                  <a:tab pos="1828800" algn="l"/>
                  <a:tab pos="2286000" algn="l"/>
                  <a:tab pos="2743200" algn="l"/>
                </a:tabLst>
              </a:pPr>
              <a:r>
                <a:rPr lang="bg-BG" sz="2000" b="1" dirty="0">
                  <a:solidFill>
                    <a:srgbClr val="F9DAAB"/>
                  </a:solidFill>
                  <a:latin typeface="Calibri" charset="0"/>
                  <a:ea typeface="Noto Sans CJK SC Regular" charset="0"/>
                  <a:cs typeface="Noto Sans CJK SC Regular" charset="0"/>
                </a:rPr>
                <a:t>Обучение за ИТ кариера</a:t>
              </a:r>
            </a:p>
          </p:txBody>
        </p:sp>
        <p:sp>
          <p:nvSpPr>
            <p:cNvPr id="19" name="Rectangle 9">
              <a:extLst>
                <a:ext uri="{FF2B5EF4-FFF2-40B4-BE49-F238E27FC236}">
                  <a16:creationId xmlns:a16="http://schemas.microsoft.com/office/drawing/2014/main" id="{56029788-5E10-49C8-A71F-9D62B19A08E2}"/>
                </a:ext>
              </a:extLst>
            </p:cNvPr>
            <p:cNvSpPr>
              <a:spLocks noChangeArrowheads="1"/>
            </p:cNvSpPr>
            <p:nvPr/>
          </p:nvSpPr>
          <p:spPr bwMode="auto">
            <a:xfrm>
              <a:off x="698500" y="5826937"/>
              <a:ext cx="5027613"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36000" rIns="36000" bIns="36000" anchor="ctr">
              <a:spAutoFit/>
            </a:bodyPr>
            <a:lstStyle/>
            <a:p>
              <a:pPr hangingPunct="1">
                <a:lnSpc>
                  <a:spcPct val="105000"/>
                </a:lnSpc>
                <a:tabLst>
                  <a:tab pos="0" algn="l"/>
                  <a:tab pos="457200" algn="l"/>
                  <a:tab pos="914400" algn="l"/>
                  <a:tab pos="1371600" algn="l"/>
                  <a:tab pos="1828800" algn="l"/>
                  <a:tab pos="2286000" algn="l"/>
                  <a:tab pos="2743200" algn="l"/>
                  <a:tab pos="3200400" algn="l"/>
                  <a:tab pos="3657600" algn="l"/>
                </a:tabLst>
              </a:pPr>
              <a:r>
                <a:rPr lang="en-US" sz="2000" b="1" u="sng" dirty="0">
                  <a:solidFill>
                    <a:srgbClr val="F6C781"/>
                  </a:solidFill>
                  <a:latin typeface="Calibri" charset="0"/>
                  <a:ea typeface="Noto Sans CJK SC Regular" charset="0"/>
                  <a:cs typeface="Noto Sans CJK SC Regular" charset="0"/>
                  <a:hlinkClick r:id="rId6"/>
                </a:rPr>
                <a:t>https://it-kariera.mon.bg/e-learning</a:t>
              </a:r>
            </a:p>
          </p:txBody>
        </p:sp>
      </p:grpSp>
    </p:spTree>
    <p:extLst>
      <p:ext uri="{BB962C8B-B14F-4D97-AF65-F5344CB8AC3E}">
        <p14:creationId xmlns:p14="http://schemas.microsoft.com/office/powerpoint/2010/main" val="871688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Аналогов и Цифров сигнал</a:t>
            </a:r>
            <a:endParaRPr lang="bg-BG" sz="4000" b="0" strike="noStrike" spc="-1">
              <a:latin typeface="Arial"/>
            </a:endParaRPr>
          </a:p>
        </p:txBody>
      </p:sp>
      <p:sp>
        <p:nvSpPr>
          <p:cNvPr id="216"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17" name="TextShape 3"/>
          <p:cNvSpPr txBox="1"/>
          <p:nvPr/>
        </p:nvSpPr>
        <p:spPr>
          <a:xfrm>
            <a:off x="365760" y="990600"/>
            <a:ext cx="11596052" cy="5692412"/>
          </a:xfrm>
          <a:prstGeom prst="rect">
            <a:avLst/>
          </a:prstGeom>
          <a:noFill/>
          <a:ln>
            <a:noFill/>
          </a:ln>
        </p:spPr>
        <p:txBody>
          <a:bodyPr wrap="square" lIns="90000" tIns="45000" rIns="90000" bIns="45000">
            <a:spAutoFit/>
          </a:bodyPr>
          <a:lstStyle/>
          <a:p>
            <a:r>
              <a:rPr lang="bg-BG" sz="2600" b="0" strike="noStrike" spc="-1" dirty="0">
                <a:latin typeface="Arial"/>
              </a:rPr>
              <a:t>Аналогов сигнал</a:t>
            </a:r>
          </a:p>
          <a:p>
            <a:endParaRPr lang="bg-BG" sz="2600" b="0" strike="noStrike" spc="-1" dirty="0">
              <a:latin typeface="Arial"/>
            </a:endParaRPr>
          </a:p>
          <a:p>
            <a:r>
              <a:rPr lang="bg-BG" sz="2600" b="0" strike="noStrike" spc="-1" dirty="0">
                <a:latin typeface="Arial"/>
              </a:rPr>
              <a:t>-  Има безкраен брой стойности във времето;</a:t>
            </a:r>
          </a:p>
          <a:p>
            <a:r>
              <a:rPr lang="bg-BG" sz="2600" b="0" strike="noStrike" spc="-1" dirty="0">
                <a:latin typeface="Arial"/>
              </a:rPr>
              <a:t>-  Непрекъснат сигнал;</a:t>
            </a:r>
          </a:p>
          <a:p>
            <a:r>
              <a:rPr lang="bg-BG" sz="2600" b="0" strike="noStrike" spc="-1" dirty="0">
                <a:latin typeface="Arial"/>
              </a:rPr>
              <a:t>-  Не може да бъде обработван от цифровата </a:t>
            </a:r>
            <a:r>
              <a:rPr lang="bg-BG" sz="2600" b="0" strike="noStrike" spc="-1" dirty="0" err="1">
                <a:latin typeface="Arial"/>
              </a:rPr>
              <a:t>схемотехника</a:t>
            </a:r>
            <a:r>
              <a:rPr lang="bg-BG" sz="2600" b="0" strike="noStrike" spc="-1" dirty="0">
                <a:latin typeface="Arial"/>
              </a:rPr>
              <a:t> – микропроцесори;</a:t>
            </a:r>
          </a:p>
          <a:p>
            <a:r>
              <a:rPr lang="bg-BG" sz="2600" b="0" strike="noStrike" spc="-1" dirty="0">
                <a:latin typeface="Arial"/>
              </a:rPr>
              <a:t>-  Микропроцесорите работят с конкретни и точно дефинирани числа;</a:t>
            </a:r>
          </a:p>
          <a:p>
            <a:r>
              <a:rPr lang="bg-BG" sz="2600" b="0" strike="noStrike" spc="-1" dirty="0">
                <a:latin typeface="Arial"/>
              </a:rPr>
              <a:t>-  Нужни са допълнителни стъпки за преобразуване на аналогов сигнал до такъв, подходящ за микроконтролер;</a:t>
            </a:r>
          </a:p>
          <a:p>
            <a:r>
              <a:rPr lang="bg-BG" sz="2600" b="0" strike="noStrike" spc="-1" dirty="0">
                <a:latin typeface="Arial"/>
              </a:rPr>
              <a:t>-  Процесът на преобразуване на аналогов сигнал в цифров се нарича </a:t>
            </a:r>
            <a:r>
              <a:rPr lang="bg-BG" sz="2600" b="0" strike="noStrike" spc="-1" dirty="0" err="1">
                <a:latin typeface="Arial"/>
              </a:rPr>
              <a:t>дискретизация</a:t>
            </a:r>
            <a:endParaRPr lang="bg-BG" sz="2600" b="0" strike="noStrike" spc="-1" dirty="0">
              <a:latin typeface="Arial"/>
            </a:endParaRPr>
          </a:p>
          <a:p>
            <a:r>
              <a:rPr lang="bg-BG" sz="2600" b="0" strike="noStrike" spc="-1" dirty="0">
                <a:latin typeface="Arial"/>
              </a:rPr>
              <a:t>-  Нужни са допълнителни електронни схеми за постигане на тази цел – аналогово-</a:t>
            </a:r>
            <a:r>
              <a:rPr lang="bg-BG" sz="2600" b="0" strike="noStrike" spc="-1" dirty="0" err="1">
                <a:latin typeface="Arial"/>
              </a:rPr>
              <a:t>цифрво</a:t>
            </a:r>
            <a:r>
              <a:rPr lang="bg-BG" sz="2600" b="0" strike="noStrike" spc="-1" dirty="0">
                <a:latin typeface="Arial"/>
              </a:rPr>
              <a:t> преобразувател (ЦАП);</a:t>
            </a:r>
          </a:p>
          <a:p>
            <a:r>
              <a:rPr lang="bg-BG" sz="2600" b="0" strike="noStrike" spc="-1" dirty="0">
                <a:latin typeface="Arial"/>
              </a:rPr>
              <a:t>-  </a:t>
            </a:r>
            <a:r>
              <a:rPr lang="bg-BG" sz="2600" b="0" strike="noStrike" spc="-1" dirty="0" err="1">
                <a:latin typeface="Arial"/>
              </a:rPr>
              <a:t>Ардуино</a:t>
            </a:r>
            <a:r>
              <a:rPr lang="bg-BG" sz="2600" b="0" strike="noStrike" spc="-1" dirty="0">
                <a:latin typeface="Arial"/>
              </a:rPr>
              <a:t> има вграден ЦАП с 6 входа.</a:t>
            </a:r>
          </a:p>
        </p:txBody>
      </p:sp>
      <p:sp>
        <p:nvSpPr>
          <p:cNvPr id="5" name="Slide Number Placeholder">
            <a:extLst>
              <a:ext uri="{FF2B5EF4-FFF2-40B4-BE49-F238E27FC236}">
                <a16:creationId xmlns:a16="http://schemas.microsoft.com/office/drawing/2014/main" id="{149B5B15-1FF6-4406-9CF4-F862D7FF21BD}"/>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10</a:t>
            </a:fld>
            <a:endParaRPr lang="en-US" dirty="0">
              <a:solidFill>
                <a:prstClr val="white">
                  <a:tint val="75000"/>
                </a:prstClr>
              </a:solidFill>
            </a:endParaRPr>
          </a:p>
        </p:txBody>
      </p:sp>
    </p:spTree>
    <p:extLst>
      <p:ext uri="{BB962C8B-B14F-4D97-AF65-F5344CB8AC3E}">
        <p14:creationId xmlns:p14="http://schemas.microsoft.com/office/powerpoint/2010/main" val="939844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188640" y="40320"/>
            <a:ext cx="1197288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Аналогово-цифров преобразувател</a:t>
            </a:r>
            <a:endParaRPr lang="bg-BG" sz="4000" b="0" strike="noStrike" spc="-1">
              <a:latin typeface="Arial"/>
            </a:endParaRPr>
          </a:p>
        </p:txBody>
      </p:sp>
      <p:sp>
        <p:nvSpPr>
          <p:cNvPr id="219"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20" name="Picture 219"/>
          <p:cNvPicPr/>
          <p:nvPr/>
        </p:nvPicPr>
        <p:blipFill>
          <a:blip r:embed="rId2"/>
          <a:stretch/>
        </p:blipFill>
        <p:spPr>
          <a:xfrm>
            <a:off x="274320" y="1150560"/>
            <a:ext cx="8869680" cy="5289480"/>
          </a:xfrm>
          <a:prstGeom prst="rect">
            <a:avLst/>
          </a:prstGeom>
          <a:ln>
            <a:noFill/>
          </a:ln>
        </p:spPr>
      </p:pic>
      <p:sp>
        <p:nvSpPr>
          <p:cNvPr id="221" name="TextShape 3"/>
          <p:cNvSpPr txBox="1"/>
          <p:nvPr/>
        </p:nvSpPr>
        <p:spPr>
          <a:xfrm>
            <a:off x="9341012" y="1251194"/>
            <a:ext cx="2620800" cy="1568206"/>
          </a:xfrm>
          <a:prstGeom prst="rect">
            <a:avLst/>
          </a:prstGeom>
          <a:noFill/>
          <a:ln>
            <a:noFill/>
          </a:ln>
        </p:spPr>
        <p:txBody>
          <a:bodyPr lIns="90000" tIns="45000" rIns="90000" bIns="45000">
            <a:spAutoFit/>
          </a:bodyPr>
          <a:lstStyle/>
          <a:p>
            <a:r>
              <a:rPr lang="bg-BG" b="0" strike="noStrike" spc="-1" dirty="0">
                <a:latin typeface="Arial"/>
              </a:rPr>
              <a:t>Основни характеристики:</a:t>
            </a:r>
          </a:p>
          <a:p>
            <a:r>
              <a:rPr lang="bg-BG" b="0" strike="noStrike" spc="-1" dirty="0">
                <a:latin typeface="Arial"/>
              </a:rPr>
              <a:t> - честота </a:t>
            </a:r>
          </a:p>
          <a:p>
            <a:r>
              <a:rPr lang="bg-BG" b="0" strike="noStrike" spc="-1" dirty="0">
                <a:latin typeface="Arial"/>
              </a:rPr>
              <a:t> - </a:t>
            </a:r>
            <a:r>
              <a:rPr lang="bg-BG" b="0" strike="noStrike" spc="-1" dirty="0" err="1">
                <a:latin typeface="Arial"/>
              </a:rPr>
              <a:t>разрядност</a:t>
            </a:r>
            <a:endParaRPr lang="bg-BG" b="0" strike="noStrike" spc="-1" dirty="0">
              <a:latin typeface="Arial"/>
            </a:endParaRPr>
          </a:p>
        </p:txBody>
      </p:sp>
      <p:sp>
        <p:nvSpPr>
          <p:cNvPr id="222" name="TextShape 4"/>
          <p:cNvSpPr txBox="1"/>
          <p:nvPr/>
        </p:nvSpPr>
        <p:spPr>
          <a:xfrm>
            <a:off x="6217920" y="1150560"/>
            <a:ext cx="2011680" cy="602280"/>
          </a:xfrm>
          <a:prstGeom prst="rect">
            <a:avLst/>
          </a:prstGeom>
          <a:solidFill>
            <a:srgbClr val="FFFFFF"/>
          </a:solidFill>
          <a:ln>
            <a:noFill/>
          </a:ln>
        </p:spPr>
        <p:txBody>
          <a:bodyPr lIns="90000" tIns="45000" rIns="90000" bIns="45000">
            <a:spAutoFit/>
          </a:bodyPr>
          <a:lstStyle/>
          <a:p>
            <a:r>
              <a:rPr lang="bg-BG" sz="1800" b="0" strike="noStrike" spc="-1">
                <a:latin typeface="Arial"/>
              </a:rPr>
              <a:t>Дискретизация</a:t>
            </a:r>
          </a:p>
        </p:txBody>
      </p:sp>
      <p:sp>
        <p:nvSpPr>
          <p:cNvPr id="223" name="TextShape 5"/>
          <p:cNvSpPr txBox="1"/>
          <p:nvPr/>
        </p:nvSpPr>
        <p:spPr>
          <a:xfrm>
            <a:off x="1920240" y="4023360"/>
            <a:ext cx="1737360" cy="602280"/>
          </a:xfrm>
          <a:prstGeom prst="rect">
            <a:avLst/>
          </a:prstGeom>
          <a:solidFill>
            <a:srgbClr val="FFFFFF"/>
          </a:solidFill>
          <a:ln>
            <a:noFill/>
          </a:ln>
        </p:spPr>
        <p:txBody>
          <a:bodyPr lIns="90000" tIns="45000" rIns="90000" bIns="45000">
            <a:spAutoFit/>
          </a:bodyPr>
          <a:lstStyle/>
          <a:p>
            <a:r>
              <a:rPr lang="bg-BG" sz="1800" b="0" strike="noStrike" spc="-1">
                <a:latin typeface="Arial"/>
              </a:rPr>
              <a:t>Квантуван сигнал</a:t>
            </a:r>
          </a:p>
        </p:txBody>
      </p:sp>
      <p:sp>
        <p:nvSpPr>
          <p:cNvPr id="224" name="TextShape 6"/>
          <p:cNvSpPr txBox="1"/>
          <p:nvPr/>
        </p:nvSpPr>
        <p:spPr>
          <a:xfrm>
            <a:off x="1554480" y="1226520"/>
            <a:ext cx="1737360" cy="602280"/>
          </a:xfrm>
          <a:prstGeom prst="rect">
            <a:avLst/>
          </a:prstGeom>
          <a:solidFill>
            <a:srgbClr val="FFFFFF"/>
          </a:solidFill>
          <a:ln>
            <a:noFill/>
          </a:ln>
        </p:spPr>
        <p:txBody>
          <a:bodyPr lIns="90000" tIns="45000" rIns="90000" bIns="45000">
            <a:spAutoFit/>
          </a:bodyPr>
          <a:lstStyle/>
          <a:p>
            <a:r>
              <a:rPr lang="bg-BG" sz="1800" b="0" strike="noStrike" spc="-1">
                <a:latin typeface="Arial"/>
              </a:rPr>
              <a:t>Аналогов сигнал</a:t>
            </a:r>
          </a:p>
        </p:txBody>
      </p:sp>
      <p:sp>
        <p:nvSpPr>
          <p:cNvPr id="225" name="TextShape 7"/>
          <p:cNvSpPr txBox="1"/>
          <p:nvPr/>
        </p:nvSpPr>
        <p:spPr>
          <a:xfrm>
            <a:off x="6309360" y="3878280"/>
            <a:ext cx="2011680" cy="602280"/>
          </a:xfrm>
          <a:prstGeom prst="rect">
            <a:avLst/>
          </a:prstGeom>
          <a:solidFill>
            <a:srgbClr val="FFFFFF"/>
          </a:solidFill>
          <a:ln>
            <a:noFill/>
          </a:ln>
        </p:spPr>
        <p:txBody>
          <a:bodyPr lIns="90000" tIns="45000" rIns="90000" bIns="45000">
            <a:spAutoFit/>
          </a:bodyPr>
          <a:lstStyle/>
          <a:p>
            <a:r>
              <a:rPr lang="bg-BG" sz="1800" b="0" strike="noStrike" spc="-1">
                <a:latin typeface="Arial"/>
              </a:rPr>
              <a:t>Цифров сигнал</a:t>
            </a:r>
          </a:p>
        </p:txBody>
      </p:sp>
      <p:sp>
        <p:nvSpPr>
          <p:cNvPr id="10" name="Slide Number Placeholder">
            <a:extLst>
              <a:ext uri="{FF2B5EF4-FFF2-40B4-BE49-F238E27FC236}">
                <a16:creationId xmlns:a16="http://schemas.microsoft.com/office/drawing/2014/main" id="{1C9CAEFD-137C-4E05-AFEB-BC4BF13C0DE1}"/>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11</a:t>
            </a:fld>
            <a:endParaRPr lang="en-US" dirty="0">
              <a:solidFill>
                <a:prstClr val="white">
                  <a:tint val="75000"/>
                </a:prstClr>
              </a:solidFill>
            </a:endParaRPr>
          </a:p>
        </p:txBody>
      </p:sp>
    </p:spTree>
    <p:extLst>
      <p:ext uri="{BB962C8B-B14F-4D97-AF65-F5344CB8AC3E}">
        <p14:creationId xmlns:p14="http://schemas.microsoft.com/office/powerpoint/2010/main" val="155550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Ардуино и аналогов вход</a:t>
            </a:r>
            <a:endParaRPr lang="bg-BG" sz="4000" b="0" strike="noStrike" spc="-1">
              <a:latin typeface="Arial"/>
            </a:endParaRPr>
          </a:p>
        </p:txBody>
      </p:sp>
      <p:sp>
        <p:nvSpPr>
          <p:cNvPr id="227"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28" name="Picture 227"/>
          <p:cNvPicPr/>
          <p:nvPr/>
        </p:nvPicPr>
        <p:blipFill>
          <a:blip r:embed="rId2"/>
          <a:stretch/>
        </p:blipFill>
        <p:spPr>
          <a:xfrm>
            <a:off x="1463040" y="1152840"/>
            <a:ext cx="7406640" cy="5171760"/>
          </a:xfrm>
          <a:prstGeom prst="rect">
            <a:avLst/>
          </a:prstGeom>
          <a:ln>
            <a:noFill/>
          </a:ln>
        </p:spPr>
      </p:pic>
      <p:sp>
        <p:nvSpPr>
          <p:cNvPr id="229" name="TextShape 3"/>
          <p:cNvSpPr txBox="1"/>
          <p:nvPr/>
        </p:nvSpPr>
        <p:spPr>
          <a:xfrm>
            <a:off x="6949440" y="5394960"/>
            <a:ext cx="1645920" cy="971280"/>
          </a:xfrm>
          <a:prstGeom prst="rect">
            <a:avLst/>
          </a:prstGeom>
          <a:noFill/>
          <a:ln w="76320">
            <a:solidFill>
              <a:srgbClr val="F10D0C"/>
            </a:solidFill>
            <a:round/>
          </a:ln>
        </p:spPr>
        <p:txBody>
          <a:bodyPr lIns="128160" tIns="83160" rIns="128160" bIns="83160">
            <a:spAutoFit/>
          </a:bodyPr>
          <a:lstStyle/>
          <a:p>
            <a:r>
              <a:rPr lang="bg-BG" sz="1800" b="0" strike="noStrike" spc="-1">
                <a:latin typeface="Arial"/>
              </a:rPr>
              <a:t>              </a:t>
            </a:r>
          </a:p>
        </p:txBody>
      </p:sp>
      <p:sp>
        <p:nvSpPr>
          <p:cNvPr id="6" name="Slide Number Placeholder">
            <a:extLst>
              <a:ext uri="{FF2B5EF4-FFF2-40B4-BE49-F238E27FC236}">
                <a16:creationId xmlns:a16="http://schemas.microsoft.com/office/drawing/2014/main" id="{965DA9BD-D168-4798-AC38-E8FD20707CD0}"/>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12</a:t>
            </a:fld>
            <a:endParaRPr lang="en-US" dirty="0">
              <a:solidFill>
                <a:prstClr val="white">
                  <a:tint val="75000"/>
                </a:prstClr>
              </a:solidFill>
            </a:endParaRPr>
          </a:p>
        </p:txBody>
      </p:sp>
    </p:spTree>
    <p:extLst>
      <p:ext uri="{BB962C8B-B14F-4D97-AF65-F5344CB8AC3E}">
        <p14:creationId xmlns:p14="http://schemas.microsoft.com/office/powerpoint/2010/main" val="1314705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Свързване към Ардуино</a:t>
            </a:r>
            <a:endParaRPr lang="bg-BG" sz="4000" b="0" strike="noStrike" spc="-1">
              <a:latin typeface="Arial"/>
            </a:endParaRPr>
          </a:p>
        </p:txBody>
      </p:sp>
      <p:sp>
        <p:nvSpPr>
          <p:cNvPr id="231"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32" name="Picture 231"/>
          <p:cNvPicPr/>
          <p:nvPr/>
        </p:nvPicPr>
        <p:blipFill>
          <a:blip r:embed="rId2"/>
          <a:stretch/>
        </p:blipFill>
        <p:spPr>
          <a:xfrm>
            <a:off x="2661840" y="1005840"/>
            <a:ext cx="6939360" cy="5661360"/>
          </a:xfrm>
          <a:prstGeom prst="rect">
            <a:avLst/>
          </a:prstGeom>
          <a:ln>
            <a:noFill/>
          </a:ln>
        </p:spPr>
      </p:pic>
      <p:sp>
        <p:nvSpPr>
          <p:cNvPr id="5" name="Slide Number Placeholder">
            <a:extLst>
              <a:ext uri="{FF2B5EF4-FFF2-40B4-BE49-F238E27FC236}">
                <a16:creationId xmlns:a16="http://schemas.microsoft.com/office/drawing/2014/main" id="{6E90F460-7264-41C8-B9FF-B05B2BC81AE8}"/>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13</a:t>
            </a:fld>
            <a:endParaRPr lang="en-US" dirty="0">
              <a:solidFill>
                <a:prstClr val="white">
                  <a:tint val="75000"/>
                </a:prstClr>
              </a:solidFill>
            </a:endParaRPr>
          </a:p>
        </p:txBody>
      </p:sp>
    </p:spTree>
    <p:extLst>
      <p:ext uri="{BB962C8B-B14F-4D97-AF65-F5344CB8AC3E}">
        <p14:creationId xmlns:p14="http://schemas.microsoft.com/office/powerpoint/2010/main" val="1393229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Ардуино и аналогов вход</a:t>
            </a:r>
            <a:endParaRPr lang="bg-BG" sz="4000" b="0" strike="noStrike" spc="-1">
              <a:latin typeface="Arial"/>
            </a:endParaRPr>
          </a:p>
        </p:txBody>
      </p:sp>
      <p:sp>
        <p:nvSpPr>
          <p:cNvPr id="234"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35" name="TextShape 3"/>
          <p:cNvSpPr txBox="1"/>
          <p:nvPr/>
        </p:nvSpPr>
        <p:spPr>
          <a:xfrm>
            <a:off x="457200" y="1645920"/>
            <a:ext cx="11430000" cy="5261525"/>
          </a:xfrm>
          <a:prstGeom prst="rect">
            <a:avLst/>
          </a:prstGeom>
          <a:noFill/>
          <a:ln>
            <a:noFill/>
          </a:ln>
        </p:spPr>
        <p:txBody>
          <a:bodyPr lIns="90000" tIns="45000" rIns="90000" bIns="45000">
            <a:spAutoFit/>
          </a:bodyPr>
          <a:lstStyle/>
          <a:p>
            <a:r>
              <a:rPr lang="en-US" sz="2800" spc="-1">
                <a:latin typeface="Arial"/>
              </a:rPr>
              <a:t>i</a:t>
            </a:r>
            <a:r>
              <a:rPr lang="bg-BG" sz="2800" b="0" strike="noStrike" spc="-1" dirty="0" err="1">
                <a:latin typeface="Arial"/>
              </a:rPr>
              <a:t>nt</a:t>
            </a:r>
            <a:r>
              <a:rPr lang="bg-BG" sz="2800" b="0" strike="noStrike" spc="-1" dirty="0">
                <a:latin typeface="Arial"/>
              </a:rPr>
              <a:t> </a:t>
            </a:r>
            <a:r>
              <a:rPr lang="bg-BG" sz="2800" b="0" strike="noStrike" spc="-1" dirty="0" err="1">
                <a:latin typeface="Arial"/>
              </a:rPr>
              <a:t>analogRead</a:t>
            </a:r>
            <a:r>
              <a:rPr lang="bg-BG" sz="2800" b="0" strike="noStrike" spc="-1" dirty="0">
                <a:latin typeface="Arial"/>
              </a:rPr>
              <a:t>(</a:t>
            </a:r>
            <a:r>
              <a:rPr lang="bg-BG" sz="2800" b="0" strike="noStrike" spc="-1" dirty="0" err="1">
                <a:latin typeface="Arial"/>
              </a:rPr>
              <a:t>pin</a:t>
            </a:r>
            <a:r>
              <a:rPr lang="bg-BG" sz="2800" b="0" strike="noStrike" spc="-1" dirty="0">
                <a:latin typeface="Arial"/>
              </a:rPr>
              <a:t>)</a:t>
            </a:r>
          </a:p>
          <a:p>
            <a:endParaRPr lang="bg-BG" sz="2800" b="0" strike="noStrike" spc="-1" dirty="0">
              <a:latin typeface="Arial"/>
            </a:endParaRPr>
          </a:p>
          <a:p>
            <a:endParaRPr lang="bg-BG" sz="2800" b="0" strike="noStrike" spc="-1" dirty="0">
              <a:latin typeface="Arial"/>
            </a:endParaRPr>
          </a:p>
          <a:p>
            <a:endParaRPr lang="bg-BG" sz="2800" b="0" strike="noStrike" spc="-1" dirty="0">
              <a:latin typeface="Arial"/>
            </a:endParaRPr>
          </a:p>
          <a:p>
            <a:r>
              <a:rPr lang="bg-BG" sz="2800" b="0" strike="noStrike" spc="-1" dirty="0" err="1">
                <a:latin typeface="Arial"/>
              </a:rPr>
              <a:t>pin</a:t>
            </a:r>
            <a:r>
              <a:rPr lang="bg-BG" sz="2800" b="0" strike="noStrike" spc="-1" dirty="0">
                <a:latin typeface="Arial"/>
              </a:rPr>
              <a:t>: 	номер на пин за аналогов вход (А0 - А5) 	: int</a:t>
            </a:r>
          </a:p>
          <a:p>
            <a:endParaRPr lang="bg-BG" sz="2800" b="0" strike="noStrike" spc="-1" dirty="0">
              <a:latin typeface="Arial"/>
            </a:endParaRPr>
          </a:p>
          <a:p>
            <a:r>
              <a:rPr lang="bg-BG" sz="2800" b="0" strike="noStrike" spc="-1" dirty="0" err="1">
                <a:latin typeface="Arial"/>
              </a:rPr>
              <a:t>Returns</a:t>
            </a:r>
            <a:r>
              <a:rPr lang="bg-BG" sz="2800" b="0" strike="noStrike" spc="-1" dirty="0">
                <a:latin typeface="Arial"/>
              </a:rPr>
              <a:t>: стойност, прочетена от аналогово-цифровия преобразувател (0 - 1023)</a:t>
            </a:r>
          </a:p>
          <a:p>
            <a:endParaRPr lang="bg-BG" sz="2800" b="0" strike="noStrike" spc="-1" dirty="0">
              <a:latin typeface="Arial"/>
            </a:endParaRPr>
          </a:p>
          <a:p>
            <a:endParaRPr lang="bg-BG" sz="2800" b="0" strike="noStrike" spc="-1" dirty="0">
              <a:latin typeface="Arial"/>
            </a:endParaRPr>
          </a:p>
          <a:p>
            <a:endParaRPr lang="bg-BG" sz="2800" b="0" strike="noStrike" spc="-1" dirty="0">
              <a:latin typeface="Arial"/>
            </a:endParaRPr>
          </a:p>
          <a:p>
            <a:endParaRPr lang="bg-BG" sz="2800" b="0" strike="noStrike" spc="-1" dirty="0">
              <a:latin typeface="Arial"/>
            </a:endParaRPr>
          </a:p>
        </p:txBody>
      </p:sp>
      <p:sp>
        <p:nvSpPr>
          <p:cNvPr id="5" name="Slide Number Placeholder">
            <a:extLst>
              <a:ext uri="{FF2B5EF4-FFF2-40B4-BE49-F238E27FC236}">
                <a16:creationId xmlns:a16="http://schemas.microsoft.com/office/drawing/2014/main" id="{F344F7E3-3D3A-42BF-8DBB-C3E1E1160F9A}"/>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14</a:t>
            </a:fld>
            <a:endParaRPr lang="en-US" dirty="0">
              <a:solidFill>
                <a:prstClr val="white">
                  <a:tint val="75000"/>
                </a:prstClr>
              </a:solidFill>
            </a:endParaRPr>
          </a:p>
        </p:txBody>
      </p:sp>
    </p:spTree>
    <p:extLst>
      <p:ext uri="{BB962C8B-B14F-4D97-AF65-F5344CB8AC3E}">
        <p14:creationId xmlns:p14="http://schemas.microsoft.com/office/powerpoint/2010/main" val="25832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Свързване към Ардуино</a:t>
            </a:r>
            <a:endParaRPr lang="bg-BG" sz="4000" b="0" strike="noStrike" spc="-1">
              <a:latin typeface="Arial"/>
            </a:endParaRPr>
          </a:p>
        </p:txBody>
      </p:sp>
      <p:sp>
        <p:nvSpPr>
          <p:cNvPr id="237"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38" name="TextShape 3"/>
          <p:cNvSpPr txBox="1"/>
          <p:nvPr/>
        </p:nvSpPr>
        <p:spPr>
          <a:xfrm>
            <a:off x="365760" y="1228680"/>
            <a:ext cx="11629474" cy="4399751"/>
          </a:xfrm>
          <a:prstGeom prst="rect">
            <a:avLst/>
          </a:prstGeom>
          <a:noFill/>
          <a:ln>
            <a:noFill/>
          </a:ln>
        </p:spPr>
        <p:txBody>
          <a:bodyPr wrap="square" lIns="90000" tIns="45000" rIns="90000" bIns="45000">
            <a:spAutoFit/>
          </a:bodyPr>
          <a:lstStyle/>
          <a:p>
            <a:r>
              <a:rPr lang="bg-BG" sz="2000" b="0" strike="noStrike" spc="-1" dirty="0">
                <a:latin typeface="Arial"/>
              </a:rPr>
              <a:t>int </a:t>
            </a:r>
            <a:r>
              <a:rPr lang="bg-BG" sz="2000" b="0" strike="noStrike" spc="-1" dirty="0" err="1">
                <a:latin typeface="Arial"/>
              </a:rPr>
              <a:t>sensorValue</a:t>
            </a:r>
            <a:r>
              <a:rPr lang="bg-BG" sz="2000" b="0" strike="noStrike" spc="-1" dirty="0">
                <a:latin typeface="Arial"/>
              </a:rPr>
              <a:t> = 0;	//</a:t>
            </a:r>
            <a:r>
              <a:rPr lang="en-US" sz="2000" b="0" strike="noStrike" spc="-1" dirty="0">
                <a:latin typeface="Arial"/>
              </a:rPr>
              <a:t> </a:t>
            </a:r>
            <a:r>
              <a:rPr lang="bg-BG" sz="2000" b="0" strike="noStrike" spc="-1" dirty="0">
                <a:latin typeface="Arial"/>
              </a:rPr>
              <a:t>Запаметяване на прочетената стойност от </a:t>
            </a:r>
            <a:r>
              <a:rPr lang="bg-BG" sz="2000" b="0" strike="noStrike" spc="-1" dirty="0" err="1">
                <a:latin typeface="Arial"/>
              </a:rPr>
              <a:t>потенциометъра</a:t>
            </a:r>
            <a:r>
              <a:rPr lang="bg-BG" sz="2000" b="0" strike="noStrike" spc="-1" dirty="0">
                <a:latin typeface="Arial"/>
              </a:rPr>
              <a:t>.</a:t>
            </a:r>
          </a:p>
          <a:p>
            <a:endParaRPr lang="bg-BG" sz="2000" b="0" strike="noStrike" spc="-1" dirty="0">
              <a:latin typeface="Arial"/>
            </a:endParaRPr>
          </a:p>
          <a:p>
            <a:r>
              <a:rPr lang="bg-BG" sz="2000" b="0" strike="noStrike" spc="-1" dirty="0" err="1">
                <a:latin typeface="Arial"/>
              </a:rPr>
              <a:t>void</a:t>
            </a:r>
            <a:r>
              <a:rPr lang="bg-BG" sz="2000" b="0" strike="noStrike" spc="-1" dirty="0">
                <a:latin typeface="Arial"/>
              </a:rPr>
              <a:t> </a:t>
            </a:r>
            <a:r>
              <a:rPr lang="bg-BG" sz="2000" b="0" strike="noStrike" spc="-1" dirty="0" err="1">
                <a:latin typeface="Arial"/>
              </a:rPr>
              <a:t>setup</a:t>
            </a:r>
            <a:r>
              <a:rPr lang="bg-BG" sz="2000" b="0" strike="noStrike" spc="-1" dirty="0">
                <a:latin typeface="Arial"/>
              </a:rPr>
              <a:t>()</a:t>
            </a:r>
          </a:p>
          <a:p>
            <a:r>
              <a:rPr lang="bg-BG" sz="2000" b="0" strike="noStrike" spc="-1" dirty="0">
                <a:latin typeface="Arial"/>
              </a:rPr>
              <a:t>{</a:t>
            </a:r>
          </a:p>
          <a:p>
            <a:r>
              <a:rPr lang="bg-BG" sz="2000" b="0" strike="noStrike" spc="-1" dirty="0">
                <a:latin typeface="Arial"/>
              </a:rPr>
              <a:t>  </a:t>
            </a:r>
            <a:r>
              <a:rPr lang="bg-BG" sz="2000" b="0" strike="noStrike" spc="-1" dirty="0" err="1">
                <a:latin typeface="Arial"/>
              </a:rPr>
              <a:t>pinMode</a:t>
            </a:r>
            <a:r>
              <a:rPr lang="bg-BG" sz="2000" b="0" strike="noStrike" spc="-1" dirty="0">
                <a:latin typeface="Arial"/>
              </a:rPr>
              <a:t>(A0, INPUT);	//</a:t>
            </a:r>
            <a:r>
              <a:rPr lang="en-US" sz="2000" b="0" strike="noStrike" spc="-1" dirty="0">
                <a:latin typeface="Arial"/>
              </a:rPr>
              <a:t> </a:t>
            </a:r>
            <a:r>
              <a:rPr lang="bg-BG" sz="2000" b="0" strike="noStrike" spc="-1" dirty="0">
                <a:latin typeface="Arial"/>
              </a:rPr>
              <a:t>Инициализация на пина на </a:t>
            </a:r>
            <a:r>
              <a:rPr lang="bg-BG" sz="2000" b="0" strike="noStrike" spc="-1" dirty="0" err="1">
                <a:latin typeface="Arial"/>
              </a:rPr>
              <a:t>потенциометъра</a:t>
            </a:r>
            <a:r>
              <a:rPr lang="bg-BG" sz="2000" b="0" strike="noStrike" spc="-1" dirty="0">
                <a:latin typeface="Arial"/>
              </a:rPr>
              <a:t>, като вход.</a:t>
            </a:r>
          </a:p>
          <a:p>
            <a:r>
              <a:rPr lang="bg-BG" sz="2000" b="0" strike="noStrike" spc="-1" dirty="0">
                <a:latin typeface="Arial"/>
              </a:rPr>
              <a:t>  </a:t>
            </a:r>
            <a:r>
              <a:rPr lang="bg-BG" sz="2000" b="0" strike="noStrike" spc="-1" dirty="0" err="1">
                <a:latin typeface="Arial"/>
              </a:rPr>
              <a:t>pinMode</a:t>
            </a:r>
            <a:r>
              <a:rPr lang="bg-BG" sz="2000" b="0" strike="noStrike" spc="-1" dirty="0">
                <a:latin typeface="Arial"/>
              </a:rPr>
              <a:t>(11,  OUTPUT);	//</a:t>
            </a:r>
            <a:r>
              <a:rPr lang="en-US" sz="2000" b="0" strike="noStrike" spc="-1" dirty="0">
                <a:latin typeface="Arial"/>
              </a:rPr>
              <a:t> </a:t>
            </a:r>
            <a:r>
              <a:rPr lang="bg-BG" sz="2000" b="0" strike="noStrike" spc="-1" dirty="0">
                <a:latin typeface="Arial"/>
              </a:rPr>
              <a:t>Инициализация на пина на </a:t>
            </a:r>
            <a:r>
              <a:rPr lang="bg-BG" sz="2000" b="0" strike="noStrike" spc="-1" dirty="0" err="1">
                <a:latin typeface="Arial"/>
              </a:rPr>
              <a:t>светодиода</a:t>
            </a:r>
            <a:r>
              <a:rPr lang="bg-BG" sz="2000" b="0" strike="noStrike" spc="-1" dirty="0">
                <a:latin typeface="Arial"/>
              </a:rPr>
              <a:t>, като изход.</a:t>
            </a:r>
          </a:p>
          <a:p>
            <a:r>
              <a:rPr lang="bg-BG" sz="2000" b="0" strike="noStrike" spc="-1" dirty="0">
                <a:latin typeface="Arial"/>
              </a:rPr>
              <a:t>}</a:t>
            </a:r>
          </a:p>
          <a:p>
            <a:endParaRPr lang="bg-BG" sz="2000" b="0" strike="noStrike" spc="-1" dirty="0">
              <a:latin typeface="Arial"/>
            </a:endParaRPr>
          </a:p>
          <a:p>
            <a:r>
              <a:rPr lang="bg-BG" sz="2000" b="0" strike="noStrike" spc="-1" dirty="0" err="1">
                <a:latin typeface="Arial"/>
              </a:rPr>
              <a:t>void</a:t>
            </a:r>
            <a:r>
              <a:rPr lang="bg-BG" sz="2000" b="0" strike="noStrike" spc="-1" dirty="0">
                <a:latin typeface="Arial"/>
              </a:rPr>
              <a:t> </a:t>
            </a:r>
            <a:r>
              <a:rPr lang="bg-BG" sz="2000" b="0" strike="noStrike" spc="-1" dirty="0" err="1">
                <a:latin typeface="Arial"/>
              </a:rPr>
              <a:t>loop</a:t>
            </a:r>
            <a:r>
              <a:rPr lang="bg-BG" sz="2000" b="0" strike="noStrike" spc="-1" dirty="0">
                <a:latin typeface="Arial"/>
              </a:rPr>
              <a:t>()</a:t>
            </a:r>
          </a:p>
          <a:p>
            <a:r>
              <a:rPr lang="bg-BG" sz="2000" b="0" strike="noStrike" spc="-1" dirty="0">
                <a:latin typeface="Arial"/>
              </a:rPr>
              <a:t>{</a:t>
            </a:r>
          </a:p>
          <a:p>
            <a:r>
              <a:rPr lang="bg-BG" sz="2000" b="0" strike="noStrike" spc="-1" dirty="0">
                <a:latin typeface="Arial"/>
                <a:ea typeface="Noto Sans CJK SC Regular"/>
              </a:rPr>
              <a:t>  </a:t>
            </a:r>
            <a:r>
              <a:rPr lang="bg-BG" sz="2000" b="0" strike="noStrike" spc="-1" dirty="0" err="1">
                <a:latin typeface="Arial"/>
                <a:ea typeface="Noto Sans CJK SC Regular"/>
              </a:rPr>
              <a:t>sensorValue</a:t>
            </a:r>
            <a:r>
              <a:rPr lang="bg-BG" sz="2000" b="0" strike="noStrike" spc="-1" dirty="0">
                <a:latin typeface="Arial"/>
                <a:ea typeface="Noto Sans CJK SC Regular"/>
              </a:rPr>
              <a:t> = </a:t>
            </a:r>
            <a:r>
              <a:rPr lang="bg-BG" sz="2000" b="0" strike="noStrike" spc="-1" dirty="0" err="1">
                <a:latin typeface="Arial"/>
                <a:ea typeface="Noto Sans CJK SC Regular"/>
              </a:rPr>
              <a:t>analogRead</a:t>
            </a:r>
            <a:r>
              <a:rPr lang="bg-BG" sz="2000" b="0" strike="noStrike" spc="-1" dirty="0">
                <a:latin typeface="Arial"/>
                <a:ea typeface="Noto Sans CJK SC Regular"/>
              </a:rPr>
              <a:t>(A0);     </a:t>
            </a:r>
            <a:r>
              <a:rPr lang="bg-BG" sz="2000" b="0" strike="noStrike" spc="-1" dirty="0">
                <a:latin typeface="Arial"/>
              </a:rPr>
              <a:t>// Прочитаме стойността на </a:t>
            </a:r>
            <a:r>
              <a:rPr lang="bg-BG" sz="2000" b="0" strike="noStrike" spc="-1" dirty="0" err="1">
                <a:latin typeface="Arial"/>
              </a:rPr>
              <a:t>потенциометъра</a:t>
            </a:r>
            <a:r>
              <a:rPr lang="bg-BG" sz="2000" b="0" strike="noStrike" spc="-1" dirty="0">
                <a:latin typeface="Arial"/>
              </a:rPr>
              <a:t>.</a:t>
            </a:r>
          </a:p>
          <a:p>
            <a:r>
              <a:rPr lang="bg-BG" sz="2000" b="0" strike="noStrike" spc="-1" dirty="0">
                <a:latin typeface="Arial"/>
              </a:rPr>
              <a:t>  </a:t>
            </a:r>
            <a:r>
              <a:rPr lang="bg-BG" sz="2000" b="0" strike="noStrike" spc="-1" dirty="0" err="1">
                <a:latin typeface="Arial"/>
              </a:rPr>
              <a:t>analogWrite</a:t>
            </a:r>
            <a:r>
              <a:rPr lang="bg-BG" sz="2000" b="0" strike="noStrike" spc="-1" dirty="0">
                <a:latin typeface="Arial"/>
              </a:rPr>
              <a:t>(11, </a:t>
            </a:r>
            <a:r>
              <a:rPr lang="bg-BG" sz="2000" b="0" strike="noStrike" spc="-1" dirty="0" err="1">
                <a:latin typeface="Arial"/>
              </a:rPr>
              <a:t>sensorValue</a:t>
            </a:r>
            <a:r>
              <a:rPr lang="bg-BG" sz="2000" b="0" strike="noStrike" spc="-1" dirty="0">
                <a:latin typeface="Arial"/>
              </a:rPr>
              <a:t>);	</a:t>
            </a:r>
            <a:r>
              <a:rPr lang="en-US" sz="2000" b="0" strike="noStrike" spc="-1" dirty="0">
                <a:latin typeface="Arial"/>
              </a:rPr>
              <a:t>      </a:t>
            </a:r>
            <a:r>
              <a:rPr lang="bg-BG" sz="2000" b="0" strike="noStrike" spc="-1" dirty="0">
                <a:latin typeface="Arial"/>
              </a:rPr>
              <a:t>// Запис на прочетената стойност, на аналогов изход</a:t>
            </a:r>
          </a:p>
          <a:p>
            <a:r>
              <a:rPr lang="bg-BG" sz="2000" b="0" strike="noStrike" spc="-1" dirty="0">
                <a:latin typeface="Arial"/>
              </a:rPr>
              <a:t>  </a:t>
            </a:r>
            <a:r>
              <a:rPr lang="bg-BG" sz="2000" b="0" strike="noStrike" spc="-1" dirty="0" err="1">
                <a:latin typeface="Arial"/>
              </a:rPr>
              <a:t>delay</a:t>
            </a:r>
            <a:r>
              <a:rPr lang="bg-BG" sz="2000" b="0" strike="noStrike" spc="-1" dirty="0">
                <a:latin typeface="Arial"/>
              </a:rPr>
              <a:t>(500);</a:t>
            </a:r>
          </a:p>
          <a:p>
            <a:r>
              <a:rPr lang="bg-BG" sz="2000" b="0" strike="noStrike" spc="-1" dirty="0">
                <a:latin typeface="Arial"/>
              </a:rPr>
              <a:t>}</a:t>
            </a:r>
          </a:p>
        </p:txBody>
      </p:sp>
      <p:sp>
        <p:nvSpPr>
          <p:cNvPr id="239" name="TextShape 4"/>
          <p:cNvSpPr txBox="1"/>
          <p:nvPr/>
        </p:nvSpPr>
        <p:spPr>
          <a:xfrm>
            <a:off x="457200" y="6002145"/>
            <a:ext cx="8412480" cy="398655"/>
          </a:xfrm>
          <a:prstGeom prst="rect">
            <a:avLst/>
          </a:prstGeom>
          <a:noFill/>
          <a:ln>
            <a:noFill/>
          </a:ln>
        </p:spPr>
        <p:txBody>
          <a:bodyPr lIns="90000" tIns="45000" rIns="90000" bIns="45000">
            <a:spAutoFit/>
          </a:bodyPr>
          <a:lstStyle/>
          <a:p>
            <a:r>
              <a:rPr lang="bg-BG" sz="2000" b="0" strike="noStrike" spc="-1" dirty="0">
                <a:latin typeface="Arial"/>
              </a:rPr>
              <a:t>Забелязахте ли проблем?</a:t>
            </a:r>
          </a:p>
        </p:txBody>
      </p:sp>
      <p:sp>
        <p:nvSpPr>
          <p:cNvPr id="6" name="Slide Number Placeholder">
            <a:extLst>
              <a:ext uri="{FF2B5EF4-FFF2-40B4-BE49-F238E27FC236}">
                <a16:creationId xmlns:a16="http://schemas.microsoft.com/office/drawing/2014/main" id="{23EAADEB-B7F1-4CFD-B2EA-7D86AB1C4DFB}"/>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15</a:t>
            </a:fld>
            <a:endParaRPr lang="en-US" dirty="0">
              <a:solidFill>
                <a:prstClr val="white">
                  <a:tint val="75000"/>
                </a:prstClr>
              </a:solidFill>
            </a:endParaRPr>
          </a:p>
        </p:txBody>
      </p:sp>
    </p:spTree>
    <p:extLst>
      <p:ext uri="{BB962C8B-B14F-4D97-AF65-F5344CB8AC3E}">
        <p14:creationId xmlns:p14="http://schemas.microsoft.com/office/powerpoint/2010/main" val="182190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C9553A2C-05CF-4FAD-BE4B-5B49D7820A24}" type="slidenum">
              <a:rPr lang="bg-BG" sz="1000" b="0" strike="noStrike" spc="-1">
                <a:solidFill>
                  <a:srgbClr val="FFFFFF"/>
                </a:solidFill>
                <a:latin typeface="Calibri"/>
              </a:rPr>
              <a:t>16</a:t>
            </a:fld>
            <a:endParaRPr lang="bg-BG" sz="1000" b="0" strike="noStrike" spc="-1">
              <a:latin typeface="Arial"/>
            </a:endParaRPr>
          </a:p>
        </p:txBody>
      </p:sp>
      <p:sp>
        <p:nvSpPr>
          <p:cNvPr id="243" name="CustomShape 2"/>
          <p:cNvSpPr/>
          <p:nvPr/>
        </p:nvSpPr>
        <p:spPr>
          <a:xfrm>
            <a:off x="190440" y="1012320"/>
            <a:ext cx="11804040" cy="556956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buClr>
                <a:srgbClr val="F2B254"/>
              </a:buClr>
              <a:buFont typeface="Wingdings" charset="2"/>
              <a:buChar char=""/>
            </a:pPr>
            <a:r>
              <a:rPr lang="bg-BG" sz="3200" b="0" strike="noStrike" spc="-1">
                <a:solidFill>
                  <a:srgbClr val="FFFFFF"/>
                </a:solidFill>
                <a:latin typeface="Calibri"/>
              </a:rPr>
              <a:t>Що е потенциометър;</a:t>
            </a:r>
            <a:endParaRPr lang="bg-BG" sz="3200" b="0" strike="noStrike" spc="-1">
              <a:latin typeface="Arial"/>
            </a:endParaRPr>
          </a:p>
          <a:p>
            <a:pPr marL="304920" indent="-304200">
              <a:lnSpc>
                <a:spcPct val="100000"/>
              </a:lnSpc>
              <a:buClr>
                <a:srgbClr val="F2B254"/>
              </a:buClr>
              <a:buFont typeface="Wingdings" charset="2"/>
              <a:buChar char=""/>
            </a:pPr>
            <a:r>
              <a:rPr lang="bg-BG" sz="3200" b="0" strike="noStrike" spc="-1">
                <a:solidFill>
                  <a:srgbClr val="FFFFFF"/>
                </a:solidFill>
                <a:latin typeface="Calibri"/>
              </a:rPr>
              <a:t>Как работи;</a:t>
            </a:r>
            <a:endParaRPr lang="bg-BG" sz="3200" b="0" strike="noStrike" spc="-1">
              <a:latin typeface="Arial"/>
            </a:endParaRPr>
          </a:p>
          <a:p>
            <a:pPr marL="304920" indent="-304200">
              <a:lnSpc>
                <a:spcPct val="100000"/>
              </a:lnSpc>
              <a:buClr>
                <a:srgbClr val="F2B254"/>
              </a:buClr>
              <a:buFont typeface="Wingdings" charset="2"/>
              <a:buChar char=""/>
            </a:pPr>
            <a:r>
              <a:rPr lang="bg-BG" sz="3200" b="0" strike="noStrike" spc="-1">
                <a:solidFill>
                  <a:srgbClr val="FFFFFF"/>
                </a:solidFill>
                <a:latin typeface="Calibri"/>
              </a:rPr>
              <a:t>Как се свързва към Ардуино;</a:t>
            </a:r>
            <a:endParaRPr lang="bg-BG" sz="3200" b="0" strike="noStrike" spc="-1">
              <a:latin typeface="Arial"/>
            </a:endParaRPr>
          </a:p>
          <a:p>
            <a:pPr marL="304920" indent="-304200">
              <a:lnSpc>
                <a:spcPct val="100000"/>
              </a:lnSpc>
              <a:buClr>
                <a:srgbClr val="F2B254"/>
              </a:buClr>
              <a:buFont typeface="Wingdings" charset="2"/>
              <a:buChar char=""/>
            </a:pPr>
            <a:r>
              <a:rPr lang="bg-BG" sz="3200" b="0" strike="noStrike" spc="-1">
                <a:solidFill>
                  <a:srgbClr val="FFFFFF"/>
                </a:solidFill>
                <a:latin typeface="Calibri"/>
              </a:rPr>
              <a:t>Как четем неговите стойности;</a:t>
            </a:r>
            <a:endParaRPr lang="bg-BG" sz="3200" b="0" strike="noStrike" spc="-1">
              <a:latin typeface="Arial"/>
            </a:endParaRPr>
          </a:p>
          <a:p>
            <a:pPr marL="304920" indent="-304200">
              <a:lnSpc>
                <a:spcPct val="100000"/>
              </a:lnSpc>
              <a:buClr>
                <a:srgbClr val="F2B254"/>
              </a:buClr>
              <a:buFont typeface="Wingdings" charset="2"/>
              <a:buChar char=""/>
            </a:pPr>
            <a:endParaRPr lang="bg-BG" sz="3200" b="0" strike="noStrike" spc="-1">
              <a:latin typeface="Arial"/>
            </a:endParaRPr>
          </a:p>
        </p:txBody>
      </p:sp>
      <p:sp>
        <p:nvSpPr>
          <p:cNvPr id="244" name="CustomShape 3"/>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Какво научихме днес?</a:t>
            </a:r>
            <a:endParaRPr lang="bg-BG" sz="4000" b="0" strike="noStrike" spc="-1">
              <a:latin typeface="Arial"/>
            </a:endParaRPr>
          </a:p>
        </p:txBody>
      </p:sp>
      <p:pic>
        <p:nvPicPr>
          <p:cNvPr id="245" name="Picture 2"/>
          <p:cNvPicPr/>
          <p:nvPr/>
        </p:nvPicPr>
        <p:blipFill>
          <a:blip r:embed="rId3"/>
          <a:stretch/>
        </p:blipFill>
        <p:spPr>
          <a:xfrm>
            <a:off x="8859600" y="1676520"/>
            <a:ext cx="2873160" cy="2458080"/>
          </a:xfrm>
          <a:prstGeom prst="rect">
            <a:avLst/>
          </a:prstGeom>
          <a:ln>
            <a:noFill/>
          </a:ln>
        </p:spPr>
      </p:pic>
      <p:sp>
        <p:nvSpPr>
          <p:cNvPr id="6" name="Slide Number Placeholder">
            <a:extLst>
              <a:ext uri="{FF2B5EF4-FFF2-40B4-BE49-F238E27FC236}">
                <a16:creationId xmlns:a16="http://schemas.microsoft.com/office/drawing/2014/main" id="{36DAACE9-DBF7-4BC3-B2B8-9405AD601AC5}"/>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16</a:t>
            </a:fld>
            <a:endParaRPr lang="en-US" dirty="0">
              <a:solidFill>
                <a:prstClr val="white">
                  <a:tint val="75000"/>
                </a:prstClr>
              </a:solidFill>
            </a:endParaRPr>
          </a:p>
        </p:txBody>
      </p:sp>
    </p:spTree>
    <p:extLst>
      <p:ext uri="{BB962C8B-B14F-4D97-AF65-F5344CB8AC3E}">
        <p14:creationId xmlns:p14="http://schemas.microsoft.com/office/powerpoint/2010/main" val="3846609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Content"/>
          <p:cNvSpPr>
            <a:spLocks noGrp="1"/>
          </p:cNvSpPr>
          <p:nvPr>
            <p:ph idx="1"/>
          </p:nvPr>
        </p:nvSpPr>
        <p:spPr>
          <a:xfrm>
            <a:off x="146037" y="1151121"/>
            <a:ext cx="11891975" cy="5570355"/>
          </a:xfrm>
        </p:spPr>
        <p:txBody>
          <a:bodyPr>
            <a:normAutofit/>
          </a:bodyPr>
          <a:lstStyle/>
          <a:p>
            <a:r>
              <a:rPr lang="bg-BG" sz="2900" dirty="0"/>
              <a:t>Настоящият курс </a:t>
            </a:r>
            <a:r>
              <a:rPr lang="en-US" sz="2900" dirty="0"/>
              <a:t>(</a:t>
            </a:r>
            <a:r>
              <a:rPr lang="bg-BG" sz="2900" dirty="0"/>
              <a:t>презентации</a:t>
            </a:r>
            <a:r>
              <a:rPr lang="en-US" sz="2900" dirty="0"/>
              <a:t>, </a:t>
            </a:r>
            <a:r>
              <a:rPr lang="bg-BG" sz="2900" dirty="0"/>
              <a:t>примери</a:t>
            </a:r>
            <a:r>
              <a:rPr lang="en-US" sz="2900" dirty="0"/>
              <a:t>, </a:t>
            </a:r>
            <a:r>
              <a:rPr lang="bg-BG" sz="2900" dirty="0"/>
              <a:t>задачи, упражнения и др.</a:t>
            </a:r>
            <a:r>
              <a:rPr lang="en-US" sz="2900" dirty="0"/>
              <a:t>)</a:t>
            </a:r>
            <a:r>
              <a:rPr lang="bg-BG" sz="2900" dirty="0"/>
              <a:t> е разработен за нуждите на Национална програма "</a:t>
            </a:r>
            <a:r>
              <a:rPr lang="bg-BG" sz="2900" b="1" dirty="0">
                <a:solidFill>
                  <a:schemeClr val="tx2">
                    <a:lumMod val="75000"/>
                  </a:schemeClr>
                </a:solidFill>
              </a:rPr>
              <a:t>Обучение за ИТ кариера</a:t>
            </a:r>
            <a:r>
              <a:rPr lang="bg-BG" sz="2900" dirty="0"/>
              <a:t>" на МОН за подготовка по професия "Приложен програмист"</a:t>
            </a:r>
          </a:p>
          <a:p>
            <a:endParaRPr lang="bg-BG" sz="2900" dirty="0"/>
          </a:p>
          <a:p>
            <a:endParaRPr lang="en-US" sz="2900" dirty="0"/>
          </a:p>
          <a:p>
            <a:endParaRPr lang="bg-BG" sz="2900" dirty="0"/>
          </a:p>
          <a:p>
            <a:r>
              <a:rPr lang="bg-BG" sz="2900" dirty="0"/>
              <a:t>Курсът се разпространява под свободен</a:t>
            </a:r>
            <a:r>
              <a:rPr lang="bg-BG" sz="2900" dirty="0">
                <a:solidFill>
                  <a:schemeClr val="tx2">
                    <a:lumMod val="75000"/>
                  </a:schemeClr>
                </a:solidFill>
              </a:rPr>
              <a:t> </a:t>
            </a:r>
            <a:r>
              <a:rPr lang="bg-BG" sz="2900" dirty="0"/>
              <a:t>лиценз</a:t>
            </a:r>
            <a:r>
              <a:rPr lang="en-US" sz="2900" b="1" dirty="0">
                <a:solidFill>
                  <a:schemeClr val="tx2">
                    <a:lumMod val="75000"/>
                  </a:schemeClr>
                </a:solidFill>
              </a:rPr>
              <a:t> CC-BY-NC-SA</a:t>
            </a:r>
            <a:endParaRPr lang="bg-BG" sz="2900" b="1" dirty="0">
              <a:solidFill>
                <a:schemeClr val="tx2">
                  <a:lumMod val="75000"/>
                </a:schemeClr>
              </a:solidFill>
            </a:endParaRPr>
          </a:p>
        </p:txBody>
      </p:sp>
      <p:pic>
        <p:nvPicPr>
          <p:cNvPr id="22" name="Logo CC-BY-NC-SA">
            <a:hlinkClick r:id="rId3"/>
            <a:extLst>
              <a:ext uri="{FF2B5EF4-FFF2-40B4-BE49-F238E27FC236}">
                <a16:creationId xmlns:a16="http://schemas.microsoft.com/office/drawing/2014/main" id="{F7FF078B-D7E3-4FDC-B697-3E0B738E780E}"/>
              </a:ext>
            </a:extLst>
          </p:cNvPr>
          <p:cNvPicPr>
            <a:picLocks noChangeAspect="1"/>
          </p:cNvPicPr>
          <p:nvPr/>
        </p:nvPicPr>
        <p:blipFill>
          <a:blip r:embed="rId4"/>
          <a:stretch>
            <a:fillRect/>
          </a:stretch>
        </p:blipFill>
        <p:spPr>
          <a:xfrm>
            <a:off x="4621206" y="5344010"/>
            <a:ext cx="2946413" cy="1056790"/>
          </a:xfrm>
          <a:prstGeom prst="rect">
            <a:avLst/>
          </a:prstGeom>
        </p:spPr>
      </p:pic>
      <p:grpSp>
        <p:nvGrpSpPr>
          <p:cNvPr id="5" name="Group Logos">
            <a:extLst>
              <a:ext uri="{FF2B5EF4-FFF2-40B4-BE49-F238E27FC236}">
                <a16:creationId xmlns:a16="http://schemas.microsoft.com/office/drawing/2014/main" id="{0602D838-02AF-4A2B-9E34-F6768ABCBB84}"/>
              </a:ext>
            </a:extLst>
          </p:cNvPr>
          <p:cNvGrpSpPr/>
          <p:nvPr/>
        </p:nvGrpSpPr>
        <p:grpSpPr>
          <a:xfrm>
            <a:off x="2589212" y="2954298"/>
            <a:ext cx="6749003" cy="1160502"/>
            <a:chOff x="2850609" y="2610725"/>
            <a:chExt cx="6749003" cy="1160502"/>
          </a:xfrm>
        </p:grpSpPr>
        <p:pic>
          <p:nvPicPr>
            <p:cNvPr id="10" name="Logo IT Career" descr="A close up of a logo&#10;&#10;Description automatically generated">
              <a:hlinkClick r:id="rId5"/>
              <a:extLst>
                <a:ext uri="{FF2B5EF4-FFF2-40B4-BE49-F238E27FC236}">
                  <a16:creationId xmlns:a16="http://schemas.microsoft.com/office/drawing/2014/main" id="{C6B4761B-EE8B-460E-A5AF-6A003F2552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609" y="2616473"/>
              <a:ext cx="3360364" cy="1149012"/>
            </a:xfrm>
            <a:prstGeom prst="roundRect">
              <a:avLst>
                <a:gd name="adj" fmla="val 4326"/>
              </a:avLst>
            </a:prstGeom>
            <a:noFill/>
            <a:ln>
              <a:solidFill>
                <a:schemeClr val="accent2">
                  <a:lumMod val="75000"/>
                </a:schemeClr>
              </a:solidFill>
            </a:ln>
          </p:spPr>
        </p:pic>
        <p:pic>
          <p:nvPicPr>
            <p:cNvPr id="12" name="Logo Ministry of Education">
              <a:hlinkClick r:id="rId7"/>
              <a:extLst>
                <a:ext uri="{FF2B5EF4-FFF2-40B4-BE49-F238E27FC236}">
                  <a16:creationId xmlns:a16="http://schemas.microsoft.com/office/drawing/2014/main" id="{E65F853D-4D5F-404D-B9AA-6840D11022F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1913" y="2610725"/>
              <a:ext cx="2517699" cy="1160502"/>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grpSp>
      <p:sp>
        <p:nvSpPr>
          <p:cNvPr id="2" name="Slide Title"/>
          <p:cNvSpPr>
            <a:spLocks noGrp="1"/>
          </p:cNvSpPr>
          <p:nvPr>
            <p:ph type="title"/>
          </p:nvPr>
        </p:nvSpPr>
        <p:spPr>
          <a:xfrm>
            <a:off x="188815" y="40341"/>
            <a:ext cx="11849197" cy="1110780"/>
          </a:xfrm>
        </p:spPr>
        <p:txBody>
          <a:bodyPr>
            <a:normAutofit/>
          </a:bodyPr>
          <a:lstStyle/>
          <a:p>
            <a:r>
              <a:rPr lang="bg-BG" dirty="0"/>
              <a:t>Министерство на образованието и науката (МОН)</a:t>
            </a:r>
            <a:endParaRPr lang="en-US" dirty="0"/>
          </a:p>
        </p:txBody>
      </p:sp>
      <p:sp>
        <p:nvSpPr>
          <p:cNvPr id="11" name="Slide Number Placeholder">
            <a:extLst>
              <a:ext uri="{FF2B5EF4-FFF2-40B4-BE49-F238E27FC236}">
                <a16:creationId xmlns:a16="http://schemas.microsoft.com/office/drawing/2014/main" id="{7144ABA6-B0FD-4A55-9B3B-163B2C65FE1A}"/>
              </a:ext>
            </a:extLst>
          </p:cNvPr>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17</a:t>
            </a:fld>
            <a:endParaRPr lang="en-US" dirty="0">
              <a:solidFill>
                <a:prstClr val="white">
                  <a:tint val="75000"/>
                </a:prstClr>
              </a:solidFill>
            </a:endParaRPr>
          </a:p>
        </p:txBody>
      </p:sp>
    </p:spTree>
    <p:extLst>
      <p:ext uri="{BB962C8B-B14F-4D97-AF65-F5344CB8AC3E}">
        <p14:creationId xmlns:p14="http://schemas.microsoft.com/office/powerpoint/2010/main" val="177393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189360" y="41400"/>
            <a:ext cx="5053320" cy="110988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Съдържание</a:t>
            </a:r>
            <a:endParaRPr lang="bg-BG" sz="4000" b="0" strike="noStrike" spc="-1">
              <a:latin typeface="Arial"/>
            </a:endParaRPr>
          </a:p>
        </p:txBody>
      </p:sp>
      <p:sp>
        <p:nvSpPr>
          <p:cNvPr id="178" name="CustomShape 2"/>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3263DB46-FCA5-4B00-94DF-23A1CA931D0E}" type="slidenum">
              <a:rPr lang="bg-BG" sz="1000" b="0" strike="noStrike" spc="-1">
                <a:solidFill>
                  <a:srgbClr val="FFFFFF"/>
                </a:solidFill>
                <a:latin typeface="Calibri"/>
              </a:rPr>
              <a:t>2</a:t>
            </a:fld>
            <a:endParaRPr lang="bg-BG" sz="1000" b="0" strike="noStrike" spc="-1">
              <a:latin typeface="Arial"/>
            </a:endParaRPr>
          </a:p>
        </p:txBody>
      </p:sp>
      <p:sp>
        <p:nvSpPr>
          <p:cNvPr id="179" name="CustomShape 3"/>
          <p:cNvSpPr/>
          <p:nvPr/>
        </p:nvSpPr>
        <p:spPr>
          <a:xfrm>
            <a:off x="190440" y="1191600"/>
            <a:ext cx="9941760" cy="5529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432000" indent="-323640">
              <a:lnSpc>
                <a:spcPct val="100000"/>
              </a:lnSpc>
              <a:buClr>
                <a:srgbClr val="FFFFFF"/>
              </a:buClr>
              <a:buSzPct val="45000"/>
              <a:buFont typeface="Wingdings" charset="2"/>
              <a:buChar char=""/>
            </a:pPr>
            <a:endParaRPr lang="bg-BG" sz="1800" b="0" strike="noStrike" spc="-1" dirty="0">
              <a:latin typeface="Arial"/>
            </a:endParaRPr>
          </a:p>
          <a:p>
            <a:pPr marL="432000" indent="-323640">
              <a:lnSpc>
                <a:spcPct val="100000"/>
              </a:lnSpc>
              <a:buClr>
                <a:srgbClr val="FFFFFF"/>
              </a:buClr>
              <a:buSzPct val="45000"/>
              <a:buFont typeface="Wingdings" charset="2"/>
              <a:buChar char=""/>
            </a:pPr>
            <a:r>
              <a:rPr lang="bg-BG" sz="3400" b="0" strike="noStrike" spc="-1" dirty="0">
                <a:solidFill>
                  <a:srgbClr val="FFFFFF"/>
                </a:solidFill>
                <a:latin typeface="Calibri"/>
              </a:rPr>
              <a:t>Потенциометри – начин на работа;</a:t>
            </a:r>
            <a:endParaRPr lang="bg-BG" sz="3400" b="0" strike="noStrike" spc="-1" dirty="0">
              <a:latin typeface="Arial"/>
            </a:endParaRPr>
          </a:p>
          <a:p>
            <a:pPr marL="432000" indent="-323640">
              <a:lnSpc>
                <a:spcPct val="100000"/>
              </a:lnSpc>
              <a:buClr>
                <a:srgbClr val="FFFFFF"/>
              </a:buClr>
              <a:buSzPct val="45000"/>
              <a:buFont typeface="Wingdings" charset="2"/>
              <a:buChar char=""/>
            </a:pPr>
            <a:r>
              <a:rPr lang="bg-BG" sz="3400" b="0" strike="noStrike" spc="-1" dirty="0">
                <a:solidFill>
                  <a:srgbClr val="FFFFFF"/>
                </a:solidFill>
                <a:latin typeface="Calibri"/>
              </a:rPr>
              <a:t>Делител на напрежение;</a:t>
            </a:r>
            <a:endParaRPr lang="bg-BG" sz="3400" b="0" strike="noStrike" spc="-1" dirty="0">
              <a:latin typeface="Arial"/>
            </a:endParaRPr>
          </a:p>
          <a:p>
            <a:pPr marL="432000" indent="-323640">
              <a:lnSpc>
                <a:spcPct val="100000"/>
              </a:lnSpc>
              <a:buClr>
                <a:srgbClr val="FFFFFF"/>
              </a:buClr>
              <a:buSzPct val="45000"/>
              <a:buFont typeface="Wingdings" charset="2"/>
              <a:buChar char=""/>
            </a:pPr>
            <a:r>
              <a:rPr lang="bg-BG" sz="3400" b="0" strike="noStrike" spc="-1" dirty="0">
                <a:solidFill>
                  <a:srgbClr val="FFFFFF"/>
                </a:solidFill>
                <a:latin typeface="Calibri"/>
              </a:rPr>
              <a:t>Аналогов сигнал;</a:t>
            </a:r>
            <a:endParaRPr lang="bg-BG" sz="3400" b="0" strike="noStrike" spc="-1" dirty="0">
              <a:latin typeface="Arial"/>
            </a:endParaRPr>
          </a:p>
          <a:p>
            <a:pPr marL="432000" indent="-323640">
              <a:lnSpc>
                <a:spcPct val="100000"/>
              </a:lnSpc>
              <a:buClr>
                <a:srgbClr val="FFFFFF"/>
              </a:buClr>
              <a:buSzPct val="45000"/>
              <a:buFont typeface="Wingdings" charset="2"/>
              <a:buChar char=""/>
            </a:pPr>
            <a:r>
              <a:rPr lang="bg-BG" sz="3400" b="0" strike="noStrike" spc="-1" dirty="0">
                <a:solidFill>
                  <a:srgbClr val="FFFFFF"/>
                </a:solidFill>
                <a:latin typeface="Calibri"/>
              </a:rPr>
              <a:t>Преобразуване на аналогов сигнал в цифров;</a:t>
            </a:r>
            <a:endParaRPr lang="bg-BG" sz="3400" b="0" strike="noStrike" spc="-1" dirty="0">
              <a:latin typeface="Arial"/>
            </a:endParaRPr>
          </a:p>
          <a:p>
            <a:pPr marL="432000" indent="-323640">
              <a:lnSpc>
                <a:spcPct val="100000"/>
              </a:lnSpc>
              <a:buClr>
                <a:srgbClr val="FFFFFF"/>
              </a:buClr>
              <a:buSzPct val="45000"/>
              <a:buFont typeface="Wingdings" charset="2"/>
              <a:buChar char=""/>
            </a:pPr>
            <a:r>
              <a:rPr lang="bg-BG" sz="3400" b="0" strike="noStrike" spc="-1" dirty="0" err="1">
                <a:solidFill>
                  <a:srgbClr val="FFFFFF"/>
                </a:solidFill>
                <a:latin typeface="Calibri"/>
              </a:rPr>
              <a:t>Ардуино</a:t>
            </a:r>
            <a:r>
              <a:rPr lang="bg-BG" sz="3400" b="0" strike="noStrike" spc="-1" dirty="0">
                <a:solidFill>
                  <a:srgbClr val="FFFFFF"/>
                </a:solidFill>
                <a:latin typeface="Calibri"/>
              </a:rPr>
              <a:t> и аналогов вход;</a:t>
            </a:r>
            <a:endParaRPr lang="bg-BG" sz="3400" b="0" strike="noStrike" spc="-1" dirty="0">
              <a:latin typeface="Arial"/>
            </a:endParaRPr>
          </a:p>
        </p:txBody>
      </p:sp>
      <p:pic>
        <p:nvPicPr>
          <p:cNvPr id="180" name="Picture 2"/>
          <p:cNvPicPr/>
          <p:nvPr/>
        </p:nvPicPr>
        <p:blipFill>
          <a:blip r:embed="rId2"/>
          <a:stretch/>
        </p:blipFill>
        <p:spPr>
          <a:xfrm>
            <a:off x="8609040" y="2822040"/>
            <a:ext cx="3405960" cy="3515040"/>
          </a:xfrm>
          <a:prstGeom prst="rect">
            <a:avLst/>
          </a:prstGeom>
          <a:ln>
            <a:noFill/>
          </a:ln>
        </p:spPr>
      </p:pic>
      <p:sp>
        <p:nvSpPr>
          <p:cNvPr id="6" name="Slide Number Placeholder">
            <a:extLst>
              <a:ext uri="{FF2B5EF4-FFF2-40B4-BE49-F238E27FC236}">
                <a16:creationId xmlns:a16="http://schemas.microsoft.com/office/drawing/2014/main" id="{C22BD71E-75FC-4D2C-933F-5A035C4C919F}"/>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2</a:t>
            </a:fld>
            <a:endParaRPr lang="en-US" dirty="0">
              <a:solidFill>
                <a:prstClr val="white">
                  <a:tint val="75000"/>
                </a:prstClr>
              </a:solidFill>
            </a:endParaRPr>
          </a:p>
        </p:txBody>
      </p:sp>
    </p:spTree>
    <p:extLst>
      <p:ext uri="{BB962C8B-B14F-4D97-AF65-F5344CB8AC3E}">
        <p14:creationId xmlns:p14="http://schemas.microsoft.com/office/powerpoint/2010/main" val="2672677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Какво се опитваме да решим?</a:t>
            </a:r>
            <a:endParaRPr lang="bg-BG" sz="4000" b="0" strike="noStrike" spc="-1">
              <a:latin typeface="Arial"/>
            </a:endParaRPr>
          </a:p>
        </p:txBody>
      </p:sp>
      <p:sp>
        <p:nvSpPr>
          <p:cNvPr id="182"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183" name="TextShape 3"/>
          <p:cNvSpPr txBox="1"/>
          <p:nvPr/>
        </p:nvSpPr>
        <p:spPr>
          <a:xfrm>
            <a:off x="365760" y="1228680"/>
            <a:ext cx="7862252" cy="3414866"/>
          </a:xfrm>
          <a:prstGeom prst="rect">
            <a:avLst/>
          </a:prstGeom>
          <a:noFill/>
          <a:ln>
            <a:noFill/>
          </a:ln>
        </p:spPr>
        <p:txBody>
          <a:bodyPr wrap="square" lIns="90000" tIns="45000" rIns="90000" bIns="45000">
            <a:spAutoFit/>
          </a:bodyPr>
          <a:lstStyle/>
          <a:p>
            <a:r>
              <a:rPr lang="bg-BG" b="0" strike="noStrike" spc="-1" dirty="0">
                <a:latin typeface="Arial"/>
              </a:rPr>
              <a:t>Плавно регулиране на дадена настройка от нашия код в </a:t>
            </a:r>
            <a:r>
              <a:rPr lang="bg-BG" b="0" strike="noStrike" spc="-1" dirty="0" err="1">
                <a:latin typeface="Arial"/>
              </a:rPr>
              <a:t>ардуино</a:t>
            </a:r>
            <a:r>
              <a:rPr lang="bg-BG" b="0" strike="noStrike" spc="-1" dirty="0">
                <a:latin typeface="Arial"/>
              </a:rPr>
              <a:t>:</a:t>
            </a:r>
          </a:p>
          <a:p>
            <a:endParaRPr lang="bg-BG" b="0" strike="noStrike" spc="-1" dirty="0">
              <a:latin typeface="Arial"/>
            </a:endParaRPr>
          </a:p>
          <a:p>
            <a:r>
              <a:rPr lang="bg-BG" b="0" strike="noStrike" spc="-1" dirty="0">
                <a:latin typeface="Arial"/>
              </a:rPr>
              <a:t> -   Плавно задаване на яркостта на светене на светодиод;</a:t>
            </a:r>
          </a:p>
          <a:p>
            <a:r>
              <a:rPr lang="bg-BG" b="0" strike="noStrike" spc="-1" dirty="0">
                <a:latin typeface="Arial"/>
              </a:rPr>
              <a:t> -   Плавна промяна на оборотите на електромотор;</a:t>
            </a:r>
          </a:p>
          <a:p>
            <a:r>
              <a:rPr lang="bg-BG" b="0" strike="noStrike" spc="-1" dirty="0">
                <a:latin typeface="Arial"/>
              </a:rPr>
              <a:t> -   Регулиране на силата на звука;</a:t>
            </a:r>
          </a:p>
          <a:p>
            <a:r>
              <a:rPr lang="bg-BG" b="0" strike="noStrike" spc="-1" dirty="0">
                <a:latin typeface="Arial"/>
              </a:rPr>
              <a:t> -   Сила / ъгъл на натиск – </a:t>
            </a:r>
            <a:r>
              <a:rPr lang="bg-BG" b="0" strike="noStrike" spc="-1" dirty="0" err="1">
                <a:latin typeface="Arial"/>
              </a:rPr>
              <a:t>джойстици</a:t>
            </a:r>
            <a:r>
              <a:rPr lang="bg-BG" b="0" strike="noStrike" spc="-1" dirty="0">
                <a:latin typeface="Arial"/>
              </a:rPr>
              <a:t>;</a:t>
            </a:r>
          </a:p>
          <a:p>
            <a:endParaRPr lang="bg-BG" b="0" strike="noStrike" spc="-1" dirty="0">
              <a:latin typeface="Arial"/>
            </a:endParaRPr>
          </a:p>
        </p:txBody>
      </p:sp>
      <p:pic>
        <p:nvPicPr>
          <p:cNvPr id="184" name="Picture 183"/>
          <p:cNvPicPr/>
          <p:nvPr/>
        </p:nvPicPr>
        <p:blipFill>
          <a:blip r:embed="rId2"/>
          <a:stretch/>
        </p:blipFill>
        <p:spPr>
          <a:xfrm>
            <a:off x="989012" y="4381200"/>
            <a:ext cx="1904760" cy="2095200"/>
          </a:xfrm>
          <a:prstGeom prst="rect">
            <a:avLst/>
          </a:prstGeom>
          <a:ln>
            <a:noFill/>
          </a:ln>
        </p:spPr>
      </p:pic>
      <p:pic>
        <p:nvPicPr>
          <p:cNvPr id="185" name="Picture 184"/>
          <p:cNvPicPr/>
          <p:nvPr/>
        </p:nvPicPr>
        <p:blipFill>
          <a:blip r:embed="rId3"/>
          <a:stretch/>
        </p:blipFill>
        <p:spPr>
          <a:xfrm>
            <a:off x="8815290" y="1200688"/>
            <a:ext cx="2910600" cy="2124360"/>
          </a:xfrm>
          <a:prstGeom prst="rect">
            <a:avLst/>
          </a:prstGeom>
          <a:ln>
            <a:noFill/>
          </a:ln>
        </p:spPr>
      </p:pic>
      <p:pic>
        <p:nvPicPr>
          <p:cNvPr id="186" name="Picture 185"/>
          <p:cNvPicPr/>
          <p:nvPr/>
        </p:nvPicPr>
        <p:blipFill>
          <a:blip r:embed="rId4"/>
          <a:stretch/>
        </p:blipFill>
        <p:spPr>
          <a:xfrm>
            <a:off x="6791584" y="3694090"/>
            <a:ext cx="2857320" cy="2857320"/>
          </a:xfrm>
          <a:prstGeom prst="rect">
            <a:avLst/>
          </a:prstGeom>
          <a:ln>
            <a:noFill/>
          </a:ln>
        </p:spPr>
      </p:pic>
      <p:sp>
        <p:nvSpPr>
          <p:cNvPr id="8" name="Slide Number Placeholder">
            <a:extLst>
              <a:ext uri="{FF2B5EF4-FFF2-40B4-BE49-F238E27FC236}">
                <a16:creationId xmlns:a16="http://schemas.microsoft.com/office/drawing/2014/main" id="{CAB7B837-7309-4575-BFF9-36229D4365E1}"/>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3</a:t>
            </a:fld>
            <a:endParaRPr lang="en-US" dirty="0">
              <a:solidFill>
                <a:prstClr val="white">
                  <a:tint val="75000"/>
                </a:prstClr>
              </a:solidFill>
            </a:endParaRPr>
          </a:p>
        </p:txBody>
      </p:sp>
    </p:spTree>
    <p:extLst>
      <p:ext uri="{BB962C8B-B14F-4D97-AF65-F5344CB8AC3E}">
        <p14:creationId xmlns:p14="http://schemas.microsoft.com/office/powerpoint/2010/main" val="390143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188640" y="40320"/>
            <a:ext cx="1169856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Потенциометър - характеристики</a:t>
            </a:r>
            <a:endParaRPr lang="bg-BG" sz="4000" b="0" strike="noStrike" spc="-1">
              <a:latin typeface="Arial"/>
            </a:endParaRPr>
          </a:p>
        </p:txBody>
      </p:sp>
      <p:sp>
        <p:nvSpPr>
          <p:cNvPr id="188"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189" name="TextShape 3"/>
          <p:cNvSpPr txBox="1"/>
          <p:nvPr/>
        </p:nvSpPr>
        <p:spPr>
          <a:xfrm>
            <a:off x="182880" y="1228680"/>
            <a:ext cx="11795760" cy="4892193"/>
          </a:xfrm>
          <a:prstGeom prst="rect">
            <a:avLst/>
          </a:prstGeom>
          <a:noFill/>
          <a:ln>
            <a:noFill/>
          </a:ln>
        </p:spPr>
        <p:txBody>
          <a:bodyPr lIns="90000" tIns="45000" rIns="90000" bIns="45000">
            <a:spAutoFit/>
          </a:bodyPr>
          <a:lstStyle/>
          <a:p>
            <a:r>
              <a:rPr lang="bg-BG" b="0" strike="noStrike" spc="-1" dirty="0">
                <a:latin typeface="Arial"/>
              </a:rPr>
              <a:t> -  </a:t>
            </a:r>
            <a:r>
              <a:rPr lang="bg-BG" b="0" strike="noStrike" spc="-1" dirty="0" err="1">
                <a:latin typeface="Arial"/>
              </a:rPr>
              <a:t>Потенциометърът</a:t>
            </a:r>
            <a:r>
              <a:rPr lang="bg-BG" b="0" strike="noStrike" spc="-1" dirty="0">
                <a:latin typeface="Arial"/>
              </a:rPr>
              <a:t> е вид съпротивление, чиято стойност може да бъде променяна динамично – по време на работа на </a:t>
            </a:r>
            <a:r>
              <a:rPr lang="bg-BG" b="0" strike="noStrike" spc="-1" dirty="0" err="1">
                <a:latin typeface="Arial"/>
              </a:rPr>
              <a:t>усторйството</a:t>
            </a:r>
            <a:r>
              <a:rPr lang="bg-BG" b="0" strike="noStrike" spc="-1" dirty="0">
                <a:latin typeface="Arial"/>
              </a:rPr>
              <a:t>;</a:t>
            </a:r>
          </a:p>
          <a:p>
            <a:endParaRPr lang="bg-BG" b="0" strike="noStrike" spc="-1" dirty="0">
              <a:latin typeface="Arial"/>
            </a:endParaRPr>
          </a:p>
          <a:p>
            <a:r>
              <a:rPr lang="bg-BG" b="0" strike="noStrike" spc="-1" dirty="0">
                <a:latin typeface="Arial"/>
              </a:rPr>
              <a:t> -  Съставен е от три терминала (извода) – два захранващи и един изходен;</a:t>
            </a:r>
          </a:p>
          <a:p>
            <a:endParaRPr lang="bg-BG" b="0" strike="noStrike" spc="-1" dirty="0">
              <a:latin typeface="Arial"/>
            </a:endParaRPr>
          </a:p>
          <a:p>
            <a:r>
              <a:rPr lang="bg-BG" b="0" strike="noStrike" spc="-1" dirty="0">
                <a:latin typeface="Arial"/>
              </a:rPr>
              <a:t> -  Могат да бъдат линейни, ъглови (въртящи), едно и много оборотни;</a:t>
            </a:r>
          </a:p>
          <a:p>
            <a:r>
              <a:rPr lang="bg-BG" b="0" strike="noStrike" spc="-1" dirty="0">
                <a:latin typeface="Arial"/>
              </a:rPr>
              <a:t> -  </a:t>
            </a:r>
            <a:r>
              <a:rPr lang="bg-BG" b="0" strike="noStrike" spc="-1" dirty="0" err="1">
                <a:latin typeface="Arial"/>
              </a:rPr>
              <a:t>Стойносттна</a:t>
            </a:r>
            <a:r>
              <a:rPr lang="bg-BG" b="0" strike="noStrike" spc="-1" dirty="0">
                <a:latin typeface="Arial"/>
              </a:rPr>
              <a:t> на съпротивлението може да бъде променяна от 0 ома, до предварително установена от производителя максимална стойност , с просто завъртане или плъзване на управляващия лост;</a:t>
            </a:r>
          </a:p>
          <a:p>
            <a:endParaRPr lang="bg-BG" b="0" strike="noStrike" spc="-1" dirty="0">
              <a:latin typeface="Arial"/>
            </a:endParaRPr>
          </a:p>
          <a:p>
            <a:r>
              <a:rPr lang="bg-BG" b="0" strike="noStrike" spc="-1" dirty="0">
                <a:latin typeface="Arial"/>
              </a:rPr>
              <a:t> -  Промяната на стойността на съпротивлението е плавна;</a:t>
            </a:r>
          </a:p>
          <a:p>
            <a:endParaRPr lang="bg-BG" b="0" strike="noStrike" spc="-1" dirty="0">
              <a:latin typeface="Arial"/>
            </a:endParaRPr>
          </a:p>
          <a:p>
            <a:r>
              <a:rPr lang="bg-BG" b="0" strike="noStrike" spc="-1" dirty="0">
                <a:latin typeface="Arial"/>
              </a:rPr>
              <a:t>-   Основна величина на даден потенциометър е максималната му стойност.</a:t>
            </a:r>
          </a:p>
        </p:txBody>
      </p:sp>
      <p:sp>
        <p:nvSpPr>
          <p:cNvPr id="190" name="TextShape 4"/>
          <p:cNvSpPr txBox="1"/>
          <p:nvPr/>
        </p:nvSpPr>
        <p:spPr>
          <a:xfrm>
            <a:off x="188040" y="6324600"/>
            <a:ext cx="10783172" cy="367878"/>
          </a:xfrm>
          <a:prstGeom prst="rect">
            <a:avLst/>
          </a:prstGeom>
          <a:noFill/>
          <a:ln>
            <a:noFill/>
          </a:ln>
        </p:spPr>
        <p:txBody>
          <a:bodyPr wrap="square" lIns="90000" tIns="45000" rIns="90000" bIns="45000">
            <a:spAutoFit/>
          </a:bodyPr>
          <a:lstStyle/>
          <a:p>
            <a:r>
              <a:rPr lang="bg-BG" sz="1800" b="0" strike="noStrike" spc="-1" dirty="0">
                <a:latin typeface="Arial"/>
                <a:hlinkClick r:id="rId2"/>
              </a:rPr>
              <a:t>https://www.elprocus.com/</a:t>
            </a:r>
            <a:r>
              <a:rPr lang="bg-BG" sz="1800" b="0" strike="noStrike" spc="-1">
                <a:latin typeface="Arial"/>
                <a:hlinkClick r:id="rId2"/>
              </a:rPr>
              <a:t>potentiometer-construction-working-and-applications/</a:t>
            </a:r>
            <a:endParaRPr lang="bg-BG" sz="1800" b="0" strike="noStrike" spc="-1" dirty="0">
              <a:latin typeface="Arial"/>
            </a:endParaRPr>
          </a:p>
        </p:txBody>
      </p:sp>
      <p:sp>
        <p:nvSpPr>
          <p:cNvPr id="6" name="Slide Number Placeholder">
            <a:extLst>
              <a:ext uri="{FF2B5EF4-FFF2-40B4-BE49-F238E27FC236}">
                <a16:creationId xmlns:a16="http://schemas.microsoft.com/office/drawing/2014/main" id="{B1E79D26-C62C-444D-AD39-6209FEDD9BA2}"/>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4</a:t>
            </a:fld>
            <a:endParaRPr lang="en-US" dirty="0">
              <a:solidFill>
                <a:prstClr val="white">
                  <a:tint val="75000"/>
                </a:prstClr>
              </a:solidFill>
            </a:endParaRPr>
          </a:p>
        </p:txBody>
      </p:sp>
    </p:spTree>
    <p:extLst>
      <p:ext uri="{BB962C8B-B14F-4D97-AF65-F5344CB8AC3E}">
        <p14:creationId xmlns:p14="http://schemas.microsoft.com/office/powerpoint/2010/main" val="3623880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88640" y="40320"/>
            <a:ext cx="1197288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Потенциометър - структура</a:t>
            </a:r>
            <a:endParaRPr lang="bg-BG" sz="4000" b="0" strike="noStrike" spc="-1">
              <a:latin typeface="Arial"/>
            </a:endParaRPr>
          </a:p>
        </p:txBody>
      </p:sp>
      <p:sp>
        <p:nvSpPr>
          <p:cNvPr id="192"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193" name="Picture 192"/>
          <p:cNvPicPr/>
          <p:nvPr/>
        </p:nvPicPr>
        <p:blipFill>
          <a:blip r:embed="rId2"/>
          <a:stretch/>
        </p:blipFill>
        <p:spPr>
          <a:xfrm>
            <a:off x="188640" y="1072800"/>
            <a:ext cx="4625280" cy="5403600"/>
          </a:xfrm>
          <a:prstGeom prst="rect">
            <a:avLst/>
          </a:prstGeom>
          <a:ln>
            <a:noFill/>
          </a:ln>
        </p:spPr>
      </p:pic>
      <p:sp>
        <p:nvSpPr>
          <p:cNvPr id="194" name="TextShape 3"/>
          <p:cNvSpPr txBox="1"/>
          <p:nvPr/>
        </p:nvSpPr>
        <p:spPr>
          <a:xfrm>
            <a:off x="7589520" y="6400800"/>
            <a:ext cx="4504320" cy="367878"/>
          </a:xfrm>
          <a:prstGeom prst="rect">
            <a:avLst/>
          </a:prstGeom>
          <a:noFill/>
          <a:ln>
            <a:noFill/>
          </a:ln>
        </p:spPr>
        <p:txBody>
          <a:bodyPr lIns="90000" tIns="45000" rIns="90000" bIns="45000">
            <a:spAutoFit/>
          </a:bodyPr>
          <a:lstStyle/>
          <a:p>
            <a:r>
              <a:rPr lang="bg-BG" sz="1800" b="0" strike="noStrike" spc="-1" dirty="0">
                <a:latin typeface="Arial"/>
                <a:hlinkClick r:id="rId3"/>
              </a:rPr>
              <a:t>http://www.circuitstoday.com/potentiometer</a:t>
            </a:r>
            <a:r>
              <a:rPr lang="bg-BG" sz="1800" b="0" strike="noStrike" spc="-1" dirty="0">
                <a:latin typeface="Arial"/>
              </a:rPr>
              <a:t> </a:t>
            </a:r>
          </a:p>
        </p:txBody>
      </p:sp>
      <p:pic>
        <p:nvPicPr>
          <p:cNvPr id="195" name="Picture 194"/>
          <p:cNvPicPr/>
          <p:nvPr/>
        </p:nvPicPr>
        <p:blipFill>
          <a:blip r:embed="rId4"/>
          <a:stretch/>
        </p:blipFill>
        <p:spPr>
          <a:xfrm>
            <a:off x="5120640" y="1097280"/>
            <a:ext cx="6820200" cy="4754880"/>
          </a:xfrm>
          <a:prstGeom prst="rect">
            <a:avLst/>
          </a:prstGeom>
          <a:ln>
            <a:noFill/>
          </a:ln>
        </p:spPr>
      </p:pic>
      <p:sp>
        <p:nvSpPr>
          <p:cNvPr id="7" name="Slide Number Placeholder">
            <a:extLst>
              <a:ext uri="{FF2B5EF4-FFF2-40B4-BE49-F238E27FC236}">
                <a16:creationId xmlns:a16="http://schemas.microsoft.com/office/drawing/2014/main" id="{E6763BBE-06BD-47BF-94BB-10ED8C160FBE}"/>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5</a:t>
            </a:fld>
            <a:endParaRPr lang="en-US" dirty="0">
              <a:solidFill>
                <a:prstClr val="white">
                  <a:tint val="75000"/>
                </a:prstClr>
              </a:solidFill>
            </a:endParaRPr>
          </a:p>
        </p:txBody>
      </p:sp>
    </p:spTree>
    <p:extLst>
      <p:ext uri="{BB962C8B-B14F-4D97-AF65-F5344CB8AC3E}">
        <p14:creationId xmlns:p14="http://schemas.microsoft.com/office/powerpoint/2010/main" val="1758211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188640" y="40320"/>
            <a:ext cx="1197288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Потенциометър - структура</a:t>
            </a:r>
            <a:endParaRPr lang="bg-BG" sz="4000" b="0" strike="noStrike" spc="-1">
              <a:latin typeface="Arial"/>
            </a:endParaRPr>
          </a:p>
        </p:txBody>
      </p:sp>
      <p:sp>
        <p:nvSpPr>
          <p:cNvPr id="197"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198" name="Picture 197"/>
          <p:cNvPicPr/>
          <p:nvPr/>
        </p:nvPicPr>
        <p:blipFill>
          <a:blip r:embed="rId2"/>
          <a:stretch/>
        </p:blipFill>
        <p:spPr>
          <a:xfrm>
            <a:off x="531812" y="1494066"/>
            <a:ext cx="6914945" cy="3889309"/>
          </a:xfrm>
          <a:prstGeom prst="rect">
            <a:avLst/>
          </a:prstGeom>
          <a:ln>
            <a:noFill/>
          </a:ln>
        </p:spPr>
      </p:pic>
      <p:pic>
        <p:nvPicPr>
          <p:cNvPr id="199" name="Picture 198"/>
          <p:cNvPicPr/>
          <p:nvPr/>
        </p:nvPicPr>
        <p:blipFill>
          <a:blip r:embed="rId3"/>
          <a:stretch/>
        </p:blipFill>
        <p:spPr>
          <a:xfrm>
            <a:off x="7851876" y="1828800"/>
            <a:ext cx="4000680" cy="3200400"/>
          </a:xfrm>
          <a:prstGeom prst="rect">
            <a:avLst/>
          </a:prstGeom>
          <a:ln>
            <a:noFill/>
          </a:ln>
        </p:spPr>
      </p:pic>
      <p:sp>
        <p:nvSpPr>
          <p:cNvPr id="6" name="Slide Number Placeholder">
            <a:extLst>
              <a:ext uri="{FF2B5EF4-FFF2-40B4-BE49-F238E27FC236}">
                <a16:creationId xmlns:a16="http://schemas.microsoft.com/office/drawing/2014/main" id="{0717E107-96C5-4FB4-9D17-8C2705CDF50A}"/>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6</a:t>
            </a:fld>
            <a:endParaRPr lang="en-US" dirty="0">
              <a:solidFill>
                <a:prstClr val="white">
                  <a:tint val="75000"/>
                </a:prstClr>
              </a:solidFill>
            </a:endParaRPr>
          </a:p>
        </p:txBody>
      </p:sp>
    </p:spTree>
    <p:extLst>
      <p:ext uri="{BB962C8B-B14F-4D97-AF65-F5344CB8AC3E}">
        <p14:creationId xmlns:p14="http://schemas.microsoft.com/office/powerpoint/2010/main" val="3123258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188640" y="-365760"/>
            <a:ext cx="11607120" cy="15163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ea typeface="Noto Sans CJK SC Regular"/>
              </a:rPr>
              <a:t>Потенциометър - означение</a:t>
            </a:r>
            <a:endParaRPr lang="bg-BG" sz="4000" b="0" strike="noStrike" spc="-1">
              <a:latin typeface="Arial"/>
            </a:endParaRPr>
          </a:p>
        </p:txBody>
      </p:sp>
      <p:sp>
        <p:nvSpPr>
          <p:cNvPr id="201"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02" name="Picture 201"/>
          <p:cNvPicPr/>
          <p:nvPr/>
        </p:nvPicPr>
        <p:blipFill>
          <a:blip r:embed="rId2"/>
          <a:stretch/>
        </p:blipFill>
        <p:spPr>
          <a:xfrm>
            <a:off x="684212" y="2468880"/>
            <a:ext cx="4297680" cy="2143080"/>
          </a:xfrm>
          <a:prstGeom prst="rect">
            <a:avLst/>
          </a:prstGeom>
          <a:ln>
            <a:noFill/>
          </a:ln>
        </p:spPr>
      </p:pic>
      <p:pic>
        <p:nvPicPr>
          <p:cNvPr id="203" name="Picture 202"/>
          <p:cNvPicPr/>
          <p:nvPr/>
        </p:nvPicPr>
        <p:blipFill>
          <a:blip r:embed="rId3"/>
          <a:stretch/>
        </p:blipFill>
        <p:spPr>
          <a:xfrm>
            <a:off x="5691213" y="1372515"/>
            <a:ext cx="5718295" cy="4204411"/>
          </a:xfrm>
          <a:prstGeom prst="rect">
            <a:avLst/>
          </a:prstGeom>
          <a:ln>
            <a:noFill/>
          </a:ln>
        </p:spPr>
      </p:pic>
      <p:sp>
        <p:nvSpPr>
          <p:cNvPr id="6" name="Slide Number Placeholder">
            <a:extLst>
              <a:ext uri="{FF2B5EF4-FFF2-40B4-BE49-F238E27FC236}">
                <a16:creationId xmlns:a16="http://schemas.microsoft.com/office/drawing/2014/main" id="{270F1664-C6AD-416B-A6B9-FE2BF453D2E9}"/>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7</a:t>
            </a:fld>
            <a:endParaRPr lang="en-US" dirty="0">
              <a:solidFill>
                <a:prstClr val="white">
                  <a:tint val="75000"/>
                </a:prstClr>
              </a:solidFill>
            </a:endParaRPr>
          </a:p>
        </p:txBody>
      </p:sp>
    </p:spTree>
    <p:extLst>
      <p:ext uri="{BB962C8B-B14F-4D97-AF65-F5344CB8AC3E}">
        <p14:creationId xmlns:p14="http://schemas.microsoft.com/office/powerpoint/2010/main" val="228510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Уравнение на потенциометър</a:t>
            </a:r>
            <a:endParaRPr lang="bg-BG" sz="4000" b="0" strike="noStrike" spc="-1">
              <a:latin typeface="Arial"/>
            </a:endParaRPr>
          </a:p>
        </p:txBody>
      </p:sp>
      <p:sp>
        <p:nvSpPr>
          <p:cNvPr id="205"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06" name="TextShape 3"/>
          <p:cNvSpPr txBox="1"/>
          <p:nvPr/>
        </p:nvSpPr>
        <p:spPr>
          <a:xfrm>
            <a:off x="400091" y="1143000"/>
            <a:ext cx="5366618" cy="2306870"/>
          </a:xfrm>
          <a:prstGeom prst="rect">
            <a:avLst/>
          </a:prstGeom>
          <a:noFill/>
          <a:ln>
            <a:noFill/>
          </a:ln>
        </p:spPr>
        <p:txBody>
          <a:bodyPr lIns="90000" tIns="45000" rIns="90000" bIns="45000">
            <a:spAutoFit/>
          </a:bodyPr>
          <a:lstStyle/>
          <a:p>
            <a:r>
              <a:rPr lang="bg-BG" b="0" strike="noStrike" spc="-1">
                <a:latin typeface="Arial"/>
              </a:rPr>
              <a:t>Vin</a:t>
            </a:r>
            <a:r>
              <a:rPr lang="bg-BG" b="0" strike="noStrike" spc="-1" dirty="0">
                <a:latin typeface="Arial"/>
              </a:rPr>
              <a:t>   -  Напрежение между терминали 1 и 3</a:t>
            </a:r>
          </a:p>
          <a:p>
            <a:r>
              <a:rPr lang="bg-BG" b="0" strike="noStrike" spc="-1" dirty="0" err="1">
                <a:latin typeface="Arial"/>
              </a:rPr>
              <a:t>Vout</a:t>
            </a:r>
            <a:r>
              <a:rPr lang="bg-BG" b="0" strike="noStrike" spc="-1" dirty="0">
                <a:latin typeface="Arial"/>
              </a:rPr>
              <a:t> -  Изходно напрежение – между терминали 2 и 3</a:t>
            </a:r>
          </a:p>
          <a:p>
            <a:r>
              <a:rPr lang="bg-BG" b="0" strike="noStrike" spc="-1" dirty="0">
                <a:latin typeface="Arial"/>
              </a:rPr>
              <a:t>R1+R2 – Максимално (</a:t>
            </a:r>
            <a:r>
              <a:rPr lang="bg-BG" b="0" strike="noStrike" spc="-1" dirty="0" err="1">
                <a:latin typeface="Arial"/>
              </a:rPr>
              <a:t>фабично</a:t>
            </a:r>
            <a:r>
              <a:rPr lang="bg-BG" b="0" strike="noStrike" spc="-1" dirty="0">
                <a:latin typeface="Arial"/>
              </a:rPr>
              <a:t>) съпротивление </a:t>
            </a:r>
          </a:p>
        </p:txBody>
      </p:sp>
      <p:pic>
        <p:nvPicPr>
          <p:cNvPr id="207" name="Picture 206"/>
          <p:cNvPicPr/>
          <p:nvPr/>
        </p:nvPicPr>
        <p:blipFill>
          <a:blip r:embed="rId2"/>
          <a:srcRect b="15698"/>
          <a:stretch/>
        </p:blipFill>
        <p:spPr>
          <a:xfrm>
            <a:off x="6035040" y="1188720"/>
            <a:ext cx="5931360" cy="4205880"/>
          </a:xfrm>
          <a:prstGeom prst="rect">
            <a:avLst/>
          </a:prstGeom>
          <a:ln>
            <a:noFill/>
          </a:ln>
        </p:spPr>
      </p:pic>
      <p:sp>
        <p:nvSpPr>
          <p:cNvPr id="208" name="TextShape 4"/>
          <p:cNvSpPr txBox="1"/>
          <p:nvPr/>
        </p:nvSpPr>
        <p:spPr>
          <a:xfrm>
            <a:off x="6126480" y="2671200"/>
            <a:ext cx="640080" cy="346320"/>
          </a:xfrm>
          <a:prstGeom prst="rect">
            <a:avLst/>
          </a:prstGeom>
          <a:noFill/>
          <a:ln>
            <a:noFill/>
          </a:ln>
        </p:spPr>
        <p:txBody>
          <a:bodyPr lIns="90000" tIns="45000" rIns="90000" bIns="45000">
            <a:spAutoFit/>
          </a:bodyPr>
          <a:lstStyle/>
          <a:p>
            <a:r>
              <a:rPr lang="bg-BG" sz="1800" b="0" strike="noStrike" spc="-1">
                <a:solidFill>
                  <a:srgbClr val="111111"/>
                </a:solidFill>
                <a:latin typeface="Arial"/>
              </a:rPr>
              <a:t>Vin</a:t>
            </a:r>
          </a:p>
        </p:txBody>
      </p:sp>
      <p:sp>
        <p:nvSpPr>
          <p:cNvPr id="209" name="TextShape 5"/>
          <p:cNvSpPr txBox="1"/>
          <p:nvPr/>
        </p:nvSpPr>
        <p:spPr>
          <a:xfrm>
            <a:off x="10607040" y="3969720"/>
            <a:ext cx="914400" cy="602280"/>
          </a:xfrm>
          <a:prstGeom prst="rect">
            <a:avLst/>
          </a:prstGeom>
          <a:noFill/>
          <a:ln>
            <a:noFill/>
          </a:ln>
        </p:spPr>
        <p:txBody>
          <a:bodyPr lIns="90000" tIns="45000" rIns="90000" bIns="45000">
            <a:spAutoFit/>
          </a:bodyPr>
          <a:lstStyle/>
          <a:p>
            <a:r>
              <a:rPr lang="bg-BG" sz="1800" b="0" strike="noStrike" spc="-1">
                <a:solidFill>
                  <a:srgbClr val="111111"/>
                </a:solidFill>
                <a:latin typeface="Arial"/>
              </a:rPr>
              <a:t>Vout = </a:t>
            </a:r>
          </a:p>
        </p:txBody>
      </p:sp>
      <p:pic>
        <p:nvPicPr>
          <p:cNvPr id="210" name="Picture 209"/>
          <p:cNvPicPr/>
          <p:nvPr/>
        </p:nvPicPr>
        <p:blipFill>
          <a:blip r:embed="rId3"/>
          <a:stretch/>
        </p:blipFill>
        <p:spPr>
          <a:xfrm>
            <a:off x="367920" y="3749040"/>
            <a:ext cx="5209920" cy="1628280"/>
          </a:xfrm>
          <a:prstGeom prst="rect">
            <a:avLst/>
          </a:prstGeom>
          <a:ln>
            <a:noFill/>
          </a:ln>
        </p:spPr>
      </p:pic>
      <p:sp>
        <p:nvSpPr>
          <p:cNvPr id="9" name="Slide Number Placeholder">
            <a:extLst>
              <a:ext uri="{FF2B5EF4-FFF2-40B4-BE49-F238E27FC236}">
                <a16:creationId xmlns:a16="http://schemas.microsoft.com/office/drawing/2014/main" id="{2F294E69-4C51-4747-A5D6-3108294CEE96}"/>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8</a:t>
            </a:fld>
            <a:endParaRPr lang="en-US" dirty="0">
              <a:solidFill>
                <a:prstClr val="white">
                  <a:tint val="75000"/>
                </a:prstClr>
              </a:solidFill>
            </a:endParaRPr>
          </a:p>
        </p:txBody>
      </p:sp>
    </p:spTree>
    <p:extLst>
      <p:ext uri="{BB962C8B-B14F-4D97-AF65-F5344CB8AC3E}">
        <p14:creationId xmlns:p14="http://schemas.microsoft.com/office/powerpoint/2010/main" val="803809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Свързване към Ардуино</a:t>
            </a:r>
            <a:endParaRPr lang="bg-BG" sz="4000" b="0" strike="noStrike" spc="-1">
              <a:latin typeface="Arial"/>
            </a:endParaRPr>
          </a:p>
        </p:txBody>
      </p:sp>
      <p:sp>
        <p:nvSpPr>
          <p:cNvPr id="212"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13" name="Picture 212"/>
          <p:cNvPicPr/>
          <p:nvPr/>
        </p:nvPicPr>
        <p:blipFill>
          <a:blip r:embed="rId2"/>
          <a:stretch/>
        </p:blipFill>
        <p:spPr>
          <a:xfrm>
            <a:off x="5852160" y="1283760"/>
            <a:ext cx="6030720" cy="5025600"/>
          </a:xfrm>
          <a:prstGeom prst="rect">
            <a:avLst/>
          </a:prstGeom>
          <a:ln>
            <a:noFill/>
          </a:ln>
        </p:spPr>
      </p:pic>
      <p:sp>
        <p:nvSpPr>
          <p:cNvPr id="214" name="TextShape 3"/>
          <p:cNvSpPr txBox="1"/>
          <p:nvPr/>
        </p:nvSpPr>
        <p:spPr>
          <a:xfrm>
            <a:off x="274320" y="1554480"/>
            <a:ext cx="5394960" cy="1814428"/>
          </a:xfrm>
          <a:prstGeom prst="rect">
            <a:avLst/>
          </a:prstGeom>
          <a:noFill/>
          <a:ln>
            <a:noFill/>
          </a:ln>
        </p:spPr>
        <p:txBody>
          <a:bodyPr lIns="90000" tIns="45000" rIns="90000" bIns="45000">
            <a:spAutoFit/>
          </a:bodyPr>
          <a:lstStyle/>
          <a:p>
            <a:r>
              <a:rPr lang="bg-BG" sz="2800" b="0" strike="noStrike" spc="-1" dirty="0">
                <a:latin typeface="Arial"/>
              </a:rPr>
              <a:t>Цел: управление на интензитета на светене на светодиод с помощта на потенциометър. </a:t>
            </a:r>
          </a:p>
        </p:txBody>
      </p:sp>
      <p:sp>
        <p:nvSpPr>
          <p:cNvPr id="6" name="Slide Number Placeholder">
            <a:extLst>
              <a:ext uri="{FF2B5EF4-FFF2-40B4-BE49-F238E27FC236}">
                <a16:creationId xmlns:a16="http://schemas.microsoft.com/office/drawing/2014/main" id="{AD18053A-7C69-4363-976B-F4DEBE5C5C37}"/>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9</a:t>
            </a:fld>
            <a:endParaRPr lang="en-US" dirty="0">
              <a:solidFill>
                <a:prstClr val="white">
                  <a:tint val="75000"/>
                </a:prstClr>
              </a:solidFill>
            </a:endParaRPr>
          </a:p>
        </p:txBody>
      </p:sp>
    </p:spTree>
    <p:extLst>
      <p:ext uri="{BB962C8B-B14F-4D97-AF65-F5344CB8AC3E}">
        <p14:creationId xmlns:p14="http://schemas.microsoft.com/office/powerpoint/2010/main" val="3601650584"/>
      </p:ext>
    </p:extLst>
  </p:cSld>
  <p:clrMapOvr>
    <a:masterClrMapping/>
  </p:clrMapOvr>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7178</TotalTime>
  <Words>762</Words>
  <Application>Microsoft Office PowerPoint</Application>
  <PresentationFormat>Custom</PresentationFormat>
  <Paragraphs>135</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Wingdings</vt:lpstr>
      <vt:lpstr>Wingdings 2</vt:lpstr>
      <vt:lpstr>SoftUni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Министерство на образованието и науката (МОН)</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Basics – Course Overview</dc:title>
  <dc:subject>Software Development Course</dc:subject>
  <dc:creator>Software University Foundation</dc:creator>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description>Фондация "Софтуерен университет" - http://softuni.foundation</dc:description>
  <cp:lastModifiedBy>Svetlin Nakov</cp:lastModifiedBy>
  <cp:revision>297</cp:revision>
  <dcterms:created xsi:type="dcterms:W3CDTF">2014-01-02T17:00:34Z</dcterms:created>
  <dcterms:modified xsi:type="dcterms:W3CDTF">2019-12-17T13:57:52Z</dcterms:modified>
  <cp:category>програмиране; софтуерна разработка</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